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7" r:id="rId4"/>
    <p:sldId id="269" r:id="rId5"/>
    <p:sldId id="270" r:id="rId6"/>
    <p:sldId id="268"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12/25/2021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otidahari/AsafApp.gi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otidahari/expo"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reactjs.org/docs/hooks-reference.html" TargetMode="Externa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expo.dev/workflow/publishing/" TargetMode="Externa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hyperlink" Target="https://docs.expo.dev/distribution/uploading-apps/" TargetMode="External"/><Relationship Id="rId4" Type="http://schemas.openxmlformats.org/officeDocument/2006/relationships/hyperlink" Target="https://docs.expo.dev/distribution/building-standalone-app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1763C-D325-443F-AB67-B326DFFD05E9}"/>
              </a:ext>
            </a:extLst>
          </p:cNvPr>
          <p:cNvSpPr>
            <a:spLocks noGrp="1"/>
          </p:cNvSpPr>
          <p:nvPr>
            <p:ph type="ctrTitle"/>
          </p:nvPr>
        </p:nvSpPr>
        <p:spPr>
          <a:xfrm>
            <a:off x="4586204" y="614810"/>
            <a:ext cx="3019585" cy="1014736"/>
          </a:xfrm>
        </p:spPr>
        <p:txBody>
          <a:bodyPr/>
          <a:lstStyle/>
          <a:p>
            <a:pPr algn="ctr"/>
            <a:r>
              <a:rPr lang="en-US" dirty="0"/>
              <a:t>Asaf – </a:t>
            </a:r>
            <a:r>
              <a:rPr lang="he-IL" dirty="0"/>
              <a:t>אסף</a:t>
            </a:r>
            <a:endParaRPr lang="en-US" dirty="0"/>
          </a:p>
        </p:txBody>
      </p:sp>
      <p:pic>
        <p:nvPicPr>
          <p:cNvPr id="5" name="Picture 4" descr="Graphical user interface, icon&#10;&#10;Description automatically generated">
            <a:extLst>
              <a:ext uri="{FF2B5EF4-FFF2-40B4-BE49-F238E27FC236}">
                <a16:creationId xmlns:a16="http://schemas.microsoft.com/office/drawing/2014/main" id="{D47C5E42-6468-42FC-BD51-0A14695E5035}"/>
              </a:ext>
            </a:extLst>
          </p:cNvPr>
          <p:cNvPicPr>
            <a:picLocks noChangeAspect="1"/>
          </p:cNvPicPr>
          <p:nvPr/>
        </p:nvPicPr>
        <p:blipFill>
          <a:blip r:embed="rId2"/>
          <a:stretch>
            <a:fillRect/>
          </a:stretch>
        </p:blipFill>
        <p:spPr>
          <a:xfrm>
            <a:off x="3847747" y="1818849"/>
            <a:ext cx="4496503" cy="3736109"/>
          </a:xfrm>
          <a:prstGeom prst="rect">
            <a:avLst/>
          </a:prstGeom>
        </p:spPr>
      </p:pic>
      <p:sp>
        <p:nvSpPr>
          <p:cNvPr id="4" name="TextBox 3">
            <a:extLst>
              <a:ext uri="{FF2B5EF4-FFF2-40B4-BE49-F238E27FC236}">
                <a16:creationId xmlns:a16="http://schemas.microsoft.com/office/drawing/2014/main" id="{B441D27B-99FE-49CB-B902-B7867251464C}"/>
              </a:ext>
            </a:extLst>
          </p:cNvPr>
          <p:cNvSpPr txBox="1"/>
          <p:nvPr/>
        </p:nvSpPr>
        <p:spPr>
          <a:xfrm>
            <a:off x="3103927" y="5559595"/>
            <a:ext cx="5754847" cy="1023357"/>
          </a:xfrm>
          <a:prstGeom prst="rect">
            <a:avLst/>
          </a:prstGeom>
          <a:noFill/>
        </p:spPr>
        <p:txBody>
          <a:bodyPr wrap="square" rtlCol="0">
            <a:spAutoFit/>
          </a:bodyPr>
          <a:lstStyle/>
          <a:p>
            <a:pPr algn="ctr" rtl="1"/>
            <a:r>
              <a:rPr lang="en-US" sz="1400" dirty="0">
                <a:solidFill>
                  <a:srgbClr val="FFC000"/>
                </a:solidFill>
                <a:hlinkClick r:id="rId3">
                  <a:extLst>
                    <a:ext uri="{A12FA001-AC4F-418D-AE19-62706E023703}">
                      <ahyp:hlinkClr xmlns:ahyp="http://schemas.microsoft.com/office/drawing/2018/hyperlinkcolor" val="tx"/>
                    </a:ext>
                  </a:extLst>
                </a:hlinkClick>
              </a:rPr>
              <a:t>https://github.com/motidahari/AsafApp.git</a:t>
            </a:r>
            <a:endParaRPr lang="en-US" sz="1050" dirty="0">
              <a:solidFill>
                <a:srgbClr val="FFC000"/>
              </a:solidFill>
            </a:endParaRPr>
          </a:p>
          <a:p>
            <a:pPr algn="ctr" rtl="1"/>
            <a:r>
              <a:rPr lang="he-IL" sz="1050" dirty="0">
                <a:solidFill>
                  <a:srgbClr val="FF0000"/>
                </a:solidFill>
              </a:rPr>
              <a:t>*</a:t>
            </a:r>
            <a:r>
              <a:rPr lang="he-IL" sz="1050" dirty="0" err="1">
                <a:solidFill>
                  <a:srgbClr val="FF0000"/>
                </a:solidFill>
              </a:rPr>
              <a:t>הריפוזיטורי</a:t>
            </a:r>
            <a:r>
              <a:rPr lang="he-IL" sz="1050" dirty="0">
                <a:solidFill>
                  <a:srgbClr val="FF0000"/>
                </a:solidFill>
              </a:rPr>
              <a:t> פרטי מחשש לגניבת דעת, מצורף </a:t>
            </a:r>
            <a:r>
              <a:rPr lang="he-IL" sz="1050" dirty="0" err="1">
                <a:solidFill>
                  <a:srgbClr val="FF0000"/>
                </a:solidFill>
              </a:rPr>
              <a:t>ריפוזיטורי</a:t>
            </a:r>
            <a:r>
              <a:rPr lang="he-IL" sz="1050" dirty="0">
                <a:solidFill>
                  <a:srgbClr val="FF0000"/>
                </a:solidFill>
              </a:rPr>
              <a:t> אחר המשמש להרצה בלבד בפלטפורמת </a:t>
            </a:r>
            <a:r>
              <a:rPr lang="en-US" sz="1050" dirty="0">
                <a:solidFill>
                  <a:srgbClr val="FF0000"/>
                </a:solidFill>
              </a:rPr>
              <a:t>Expo</a:t>
            </a:r>
            <a:r>
              <a:rPr lang="he-IL" sz="1050" dirty="0">
                <a:solidFill>
                  <a:srgbClr val="FF0000"/>
                </a:solidFill>
              </a:rPr>
              <a:t>:</a:t>
            </a:r>
          </a:p>
          <a:p>
            <a:pPr algn="ctr" rtl="1"/>
            <a:r>
              <a:rPr lang="en-US" sz="1400" dirty="0">
                <a:solidFill>
                  <a:srgbClr val="FFC000"/>
                </a:solidFill>
                <a:hlinkClick r:id="rId4"/>
              </a:rPr>
              <a:t>https://github.com/motidahari/expo</a:t>
            </a:r>
            <a:br>
              <a:rPr lang="en-US" sz="1400" dirty="0">
                <a:solidFill>
                  <a:srgbClr val="FFC000"/>
                </a:solidFill>
              </a:rPr>
            </a:br>
            <a:r>
              <a:rPr lang="he-IL" sz="1000" dirty="0">
                <a:solidFill>
                  <a:srgbClr val="FF0000"/>
                </a:solidFill>
              </a:rPr>
              <a:t>*במידה ותרצו להיחשף לקוד המלא נשלח לכם אותו באופן פרטי.</a:t>
            </a:r>
            <a:endParaRPr lang="en-US" sz="1000" dirty="0">
              <a:solidFill>
                <a:srgbClr val="FF0000"/>
              </a:solidFill>
            </a:endParaRPr>
          </a:p>
          <a:p>
            <a:pPr algn="ctr" rtl="1"/>
            <a:endParaRPr lang="en-US" sz="1200" dirty="0">
              <a:solidFill>
                <a:srgbClr val="FFC000"/>
              </a:solidFill>
            </a:endParaRPr>
          </a:p>
        </p:txBody>
      </p:sp>
    </p:spTree>
    <p:extLst>
      <p:ext uri="{BB962C8B-B14F-4D97-AF65-F5344CB8AC3E}">
        <p14:creationId xmlns:p14="http://schemas.microsoft.com/office/powerpoint/2010/main" val="3613444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a:xfrm>
            <a:off x="1143001" y="202447"/>
            <a:ext cx="9905998" cy="1478570"/>
          </a:xfrm>
        </p:spPr>
        <p:txBody>
          <a:bodyPr/>
          <a:lstStyle/>
          <a:p>
            <a:pPr algn="ctr"/>
            <a:r>
              <a:rPr lang="en-US" dirty="0">
                <a:solidFill>
                  <a:schemeClr val="bg1"/>
                </a:solidFill>
              </a:rPr>
              <a:t>Class Diagram</a:t>
            </a:r>
            <a:endParaRPr lang="he-IL" dirty="0">
              <a:solidFill>
                <a:schemeClr val="bg1"/>
              </a:solidFill>
            </a:endParaRPr>
          </a:p>
        </p:txBody>
      </p:sp>
      <p:pic>
        <p:nvPicPr>
          <p:cNvPr id="5" name="תמונה 4" descr="תמונה שמכילה מפה&#10;&#10;התיאור נוצר באופן אוטומטי">
            <a:extLst>
              <a:ext uri="{FF2B5EF4-FFF2-40B4-BE49-F238E27FC236}">
                <a16:creationId xmlns:a16="http://schemas.microsoft.com/office/drawing/2014/main" id="{D49C7B7F-A59E-4A06-B584-5C7558EAA39C}"/>
              </a:ext>
            </a:extLst>
          </p:cNvPr>
          <p:cNvPicPr>
            <a:picLocks noChangeAspect="1"/>
          </p:cNvPicPr>
          <p:nvPr/>
        </p:nvPicPr>
        <p:blipFill>
          <a:blip r:embed="rId2"/>
          <a:stretch>
            <a:fillRect/>
          </a:stretch>
        </p:blipFill>
        <p:spPr>
          <a:xfrm>
            <a:off x="0" y="1300294"/>
            <a:ext cx="12168819" cy="5557705"/>
          </a:xfrm>
          <a:prstGeom prst="rect">
            <a:avLst/>
          </a:prstGeom>
        </p:spPr>
      </p:pic>
    </p:spTree>
    <p:extLst>
      <p:ext uri="{BB962C8B-B14F-4D97-AF65-F5344CB8AC3E}">
        <p14:creationId xmlns:p14="http://schemas.microsoft.com/office/powerpoint/2010/main" val="2143312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a:xfrm>
            <a:off x="1143001" y="199069"/>
            <a:ext cx="9905998" cy="1478570"/>
          </a:xfrm>
        </p:spPr>
        <p:txBody>
          <a:bodyPr/>
          <a:lstStyle/>
          <a:p>
            <a:pPr algn="ctr"/>
            <a:r>
              <a:rPr lang="en-US" dirty="0">
                <a:solidFill>
                  <a:schemeClr val="bg1"/>
                </a:solidFill>
              </a:rPr>
              <a:t>ERD Diagram</a:t>
            </a:r>
            <a:endParaRPr lang="he-IL" dirty="0">
              <a:solidFill>
                <a:schemeClr val="bg1"/>
              </a:solidFill>
            </a:endParaRPr>
          </a:p>
        </p:txBody>
      </p:sp>
      <p:pic>
        <p:nvPicPr>
          <p:cNvPr id="7" name="תמונה 6">
            <a:extLst>
              <a:ext uri="{FF2B5EF4-FFF2-40B4-BE49-F238E27FC236}">
                <a16:creationId xmlns:a16="http://schemas.microsoft.com/office/drawing/2014/main" id="{715F5D63-46D4-4135-9931-3266A38570E6}"/>
              </a:ext>
            </a:extLst>
          </p:cNvPr>
          <p:cNvPicPr>
            <a:picLocks noChangeAspect="1"/>
          </p:cNvPicPr>
          <p:nvPr/>
        </p:nvPicPr>
        <p:blipFill>
          <a:blip r:embed="rId2"/>
          <a:stretch>
            <a:fillRect/>
          </a:stretch>
        </p:blipFill>
        <p:spPr>
          <a:xfrm>
            <a:off x="1" y="1616364"/>
            <a:ext cx="12192000" cy="5241636"/>
          </a:xfrm>
          <a:prstGeom prst="rect">
            <a:avLst/>
          </a:prstGeom>
        </p:spPr>
      </p:pic>
    </p:spTree>
    <p:extLst>
      <p:ext uri="{BB962C8B-B14F-4D97-AF65-F5344CB8AC3E}">
        <p14:creationId xmlns:p14="http://schemas.microsoft.com/office/powerpoint/2010/main" val="1428418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a:xfrm>
            <a:off x="2735322" y="526239"/>
            <a:ext cx="9905998" cy="1478570"/>
          </a:xfrm>
        </p:spPr>
        <p:txBody>
          <a:bodyPr/>
          <a:lstStyle/>
          <a:p>
            <a:r>
              <a:rPr lang="en-US" dirty="0">
                <a:solidFill>
                  <a:schemeClr val="bg1"/>
                </a:solidFill>
              </a:rPr>
              <a:t>Object Diagram</a:t>
            </a:r>
            <a:endParaRPr lang="he-IL" dirty="0">
              <a:solidFill>
                <a:schemeClr val="bg1"/>
              </a:solidFill>
            </a:endParaRPr>
          </a:p>
        </p:txBody>
      </p:sp>
      <p:pic>
        <p:nvPicPr>
          <p:cNvPr id="7" name="תמונה 6">
            <a:extLst>
              <a:ext uri="{FF2B5EF4-FFF2-40B4-BE49-F238E27FC236}">
                <a16:creationId xmlns:a16="http://schemas.microsoft.com/office/drawing/2014/main" id="{088093B6-FA78-4A96-88AE-39429ABD38C0}"/>
              </a:ext>
            </a:extLst>
          </p:cNvPr>
          <p:cNvPicPr>
            <a:picLocks noChangeAspect="1"/>
          </p:cNvPicPr>
          <p:nvPr/>
        </p:nvPicPr>
        <p:blipFill>
          <a:blip r:embed="rId2"/>
          <a:stretch>
            <a:fillRect/>
          </a:stretch>
        </p:blipFill>
        <p:spPr>
          <a:xfrm>
            <a:off x="7996178" y="0"/>
            <a:ext cx="1815353" cy="6858000"/>
          </a:xfrm>
          <a:prstGeom prst="rect">
            <a:avLst/>
          </a:prstGeom>
        </p:spPr>
      </p:pic>
    </p:spTree>
    <p:extLst>
      <p:ext uri="{BB962C8B-B14F-4D97-AF65-F5344CB8AC3E}">
        <p14:creationId xmlns:p14="http://schemas.microsoft.com/office/powerpoint/2010/main" val="2738713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p:txBody>
          <a:bodyPr/>
          <a:lstStyle/>
          <a:p>
            <a:r>
              <a:rPr lang="en-US" dirty="0">
                <a:solidFill>
                  <a:schemeClr val="bg1"/>
                </a:solidFill>
              </a:rPr>
              <a:t>Sequence Diagram</a:t>
            </a:r>
            <a:endParaRPr lang="he-IL" dirty="0">
              <a:solidFill>
                <a:schemeClr val="bg1"/>
              </a:solidFill>
            </a:endParaRPr>
          </a:p>
        </p:txBody>
      </p:sp>
      <p:pic>
        <p:nvPicPr>
          <p:cNvPr id="7" name="תמונה 6">
            <a:extLst>
              <a:ext uri="{FF2B5EF4-FFF2-40B4-BE49-F238E27FC236}">
                <a16:creationId xmlns:a16="http://schemas.microsoft.com/office/drawing/2014/main" id="{AA75BB0D-B7EE-4217-9304-96D933EF46E9}"/>
              </a:ext>
            </a:extLst>
          </p:cNvPr>
          <p:cNvPicPr>
            <a:picLocks noChangeAspect="1"/>
          </p:cNvPicPr>
          <p:nvPr/>
        </p:nvPicPr>
        <p:blipFill>
          <a:blip r:embed="rId2"/>
          <a:stretch>
            <a:fillRect/>
          </a:stretch>
        </p:blipFill>
        <p:spPr>
          <a:xfrm>
            <a:off x="3000395" y="2097088"/>
            <a:ext cx="6188034" cy="4675845"/>
          </a:xfrm>
          <a:prstGeom prst="rect">
            <a:avLst/>
          </a:prstGeom>
        </p:spPr>
      </p:pic>
    </p:spTree>
    <p:extLst>
      <p:ext uri="{BB962C8B-B14F-4D97-AF65-F5344CB8AC3E}">
        <p14:creationId xmlns:p14="http://schemas.microsoft.com/office/powerpoint/2010/main" val="879247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p:txBody>
          <a:bodyPr/>
          <a:lstStyle/>
          <a:p>
            <a:r>
              <a:rPr lang="en-US" dirty="0">
                <a:solidFill>
                  <a:schemeClr val="bg1"/>
                </a:solidFill>
              </a:rPr>
              <a:t>State Machine Diagram</a:t>
            </a:r>
            <a:endParaRPr lang="he-IL" dirty="0">
              <a:solidFill>
                <a:schemeClr val="bg1"/>
              </a:solidFill>
            </a:endParaRPr>
          </a:p>
        </p:txBody>
      </p:sp>
      <p:pic>
        <p:nvPicPr>
          <p:cNvPr id="7" name="תמונה 6" descr="תמונה שמכילה טקסט, צילום מסך, מכשיר&#10;&#10;התיאור נוצר באופן אוטומטי">
            <a:extLst>
              <a:ext uri="{FF2B5EF4-FFF2-40B4-BE49-F238E27FC236}">
                <a16:creationId xmlns:a16="http://schemas.microsoft.com/office/drawing/2014/main" id="{11909AC5-89D6-41DA-9A5F-A76A41BED7BB}"/>
              </a:ext>
            </a:extLst>
          </p:cNvPr>
          <p:cNvPicPr>
            <a:picLocks noChangeAspect="1"/>
          </p:cNvPicPr>
          <p:nvPr/>
        </p:nvPicPr>
        <p:blipFill>
          <a:blip r:embed="rId2"/>
          <a:stretch>
            <a:fillRect/>
          </a:stretch>
        </p:blipFill>
        <p:spPr>
          <a:xfrm>
            <a:off x="8924174" y="0"/>
            <a:ext cx="1340069" cy="6858000"/>
          </a:xfrm>
          <a:prstGeom prst="rect">
            <a:avLst/>
          </a:prstGeom>
        </p:spPr>
      </p:pic>
    </p:spTree>
    <p:extLst>
      <p:ext uri="{BB962C8B-B14F-4D97-AF65-F5344CB8AC3E}">
        <p14:creationId xmlns:p14="http://schemas.microsoft.com/office/powerpoint/2010/main" val="630974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p:txBody>
          <a:bodyPr/>
          <a:lstStyle/>
          <a:p>
            <a:r>
              <a:rPr lang="en-US" dirty="0">
                <a:solidFill>
                  <a:schemeClr val="bg1"/>
                </a:solidFill>
              </a:rPr>
              <a:t>Use Case Diagram</a:t>
            </a:r>
            <a:endParaRPr lang="he-IL" dirty="0">
              <a:solidFill>
                <a:schemeClr val="bg1"/>
              </a:solidFill>
            </a:endParaRPr>
          </a:p>
        </p:txBody>
      </p:sp>
      <p:pic>
        <p:nvPicPr>
          <p:cNvPr id="5" name="תמונה 4">
            <a:extLst>
              <a:ext uri="{FF2B5EF4-FFF2-40B4-BE49-F238E27FC236}">
                <a16:creationId xmlns:a16="http://schemas.microsoft.com/office/drawing/2014/main" id="{A757E7DA-5B45-4466-BDF5-FFFF19F9FD96}"/>
              </a:ext>
            </a:extLst>
          </p:cNvPr>
          <p:cNvPicPr>
            <a:picLocks noChangeAspect="1"/>
          </p:cNvPicPr>
          <p:nvPr/>
        </p:nvPicPr>
        <p:blipFill>
          <a:blip r:embed="rId2"/>
          <a:stretch>
            <a:fillRect/>
          </a:stretch>
        </p:blipFill>
        <p:spPr>
          <a:xfrm>
            <a:off x="5720050" y="433"/>
            <a:ext cx="6379586" cy="6858000"/>
          </a:xfrm>
          <a:prstGeom prst="rect">
            <a:avLst/>
          </a:prstGeom>
        </p:spPr>
      </p:pic>
    </p:spTree>
    <p:extLst>
      <p:ext uri="{BB962C8B-B14F-4D97-AF65-F5344CB8AC3E}">
        <p14:creationId xmlns:p14="http://schemas.microsoft.com/office/powerpoint/2010/main" val="101655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101EFE9-0718-4828-90A7-2F823979D9FC}"/>
              </a:ext>
            </a:extLst>
          </p:cNvPr>
          <p:cNvSpPr>
            <a:spLocks noGrp="1"/>
          </p:cNvSpPr>
          <p:nvPr>
            <p:ph type="title"/>
          </p:nvPr>
        </p:nvSpPr>
        <p:spPr>
          <a:xfrm>
            <a:off x="1225303" y="0"/>
            <a:ext cx="9905998" cy="1478570"/>
          </a:xfrm>
        </p:spPr>
        <p:txBody>
          <a:bodyPr/>
          <a:lstStyle/>
          <a:p>
            <a:pPr algn="ctr"/>
            <a:r>
              <a:rPr lang="en-US" sz="1800" b="1" u="sng" spc="-15" dirty="0">
                <a:solidFill>
                  <a:schemeClr val="bg1"/>
                </a:solidFill>
                <a:effectLst/>
                <a:latin typeface="expo-brand-book"/>
                <a:ea typeface="Times New Roman" panose="02020603050405020304" pitchFamily="18" charset="0"/>
                <a:cs typeface="Times New Roman" panose="02020603050405020304" pitchFamily="18" charset="0"/>
              </a:rPr>
              <a:t>Main objects and methods in our App</a:t>
            </a:r>
            <a:br>
              <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rPr>
            </a:br>
            <a:endParaRPr lang="he-IL" dirty="0">
              <a:solidFill>
                <a:schemeClr val="bg1"/>
              </a:solidFill>
            </a:endParaRPr>
          </a:p>
        </p:txBody>
      </p:sp>
      <p:sp>
        <p:nvSpPr>
          <p:cNvPr id="3" name="מציין מיקום תוכן 2">
            <a:extLst>
              <a:ext uri="{FF2B5EF4-FFF2-40B4-BE49-F238E27FC236}">
                <a16:creationId xmlns:a16="http://schemas.microsoft.com/office/drawing/2014/main" id="{D9F80ED2-1956-4216-9533-644E8B66B0C7}"/>
              </a:ext>
            </a:extLst>
          </p:cNvPr>
          <p:cNvSpPr>
            <a:spLocks noGrp="1"/>
          </p:cNvSpPr>
          <p:nvPr>
            <p:ph idx="1"/>
          </p:nvPr>
        </p:nvSpPr>
        <p:spPr>
          <a:xfrm>
            <a:off x="839408" y="1024693"/>
            <a:ext cx="11140156" cy="5754797"/>
          </a:xfrm>
        </p:spPr>
        <p:txBody>
          <a:bodyPr/>
          <a:lstStyle/>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The app root components in our project contain </a:t>
            </a: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usestate</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which allows us to create an object and a function to set the value of the state in which the object is.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Userdata</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state allows us to manipulate and access the user's data.</a:t>
            </a:r>
          </a:p>
          <a:p>
            <a:pPr marL="0" indent="0" algn="l" rtl="0">
              <a:lnSpc>
                <a:spcPct val="107000"/>
              </a:lnSpc>
              <a:spcAft>
                <a:spcPts val="800"/>
              </a:spcAft>
              <a:buNone/>
            </a:pP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RTL/LTR:</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The app configurates the layout according to left hand side or </a:t>
            </a: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right hand side.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dirty="0">
              <a:solidFill>
                <a:schemeClr val="bg1"/>
              </a:solidFill>
            </a:endParaRPr>
          </a:p>
        </p:txBody>
      </p:sp>
      <p:pic>
        <p:nvPicPr>
          <p:cNvPr id="44" name="תמונה 43" descr="תמונה שמכילה טקסט&#10;&#10;התיאור נוצר באופן אוטומטי">
            <a:extLst>
              <a:ext uri="{FF2B5EF4-FFF2-40B4-BE49-F238E27FC236}">
                <a16:creationId xmlns:a16="http://schemas.microsoft.com/office/drawing/2014/main" id="{882ADDBE-123C-4326-8C27-AA83DBF865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6529" y="1747448"/>
            <a:ext cx="3013509" cy="2818959"/>
          </a:xfrm>
          <a:prstGeom prst="rect">
            <a:avLst/>
          </a:prstGeom>
        </p:spPr>
      </p:pic>
      <p:pic>
        <p:nvPicPr>
          <p:cNvPr id="45" name="תמונה 44" descr="תמונה שמכילה טקסט&#10;&#10;התיאור נוצר באופן אוטומטי">
            <a:extLst>
              <a:ext uri="{FF2B5EF4-FFF2-40B4-BE49-F238E27FC236}">
                <a16:creationId xmlns:a16="http://schemas.microsoft.com/office/drawing/2014/main" id="{9337D445-0A39-41FA-8F17-31DD822C6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648" y="4879569"/>
            <a:ext cx="4767865" cy="1350257"/>
          </a:xfrm>
          <a:prstGeom prst="rect">
            <a:avLst/>
          </a:prstGeom>
        </p:spPr>
      </p:pic>
    </p:spTree>
    <p:extLst>
      <p:ext uri="{BB962C8B-B14F-4D97-AF65-F5344CB8AC3E}">
        <p14:creationId xmlns:p14="http://schemas.microsoft.com/office/powerpoint/2010/main" val="707281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292414" y="93515"/>
            <a:ext cx="9905999" cy="6695211"/>
          </a:xfrm>
        </p:spPr>
        <p:txBody>
          <a:bodyPr>
            <a:normAutofit/>
          </a:bodyPr>
          <a:lstStyle/>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Context provider:</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hook allows us to use "global variables" in order to share their value across all child components without using them as props in the child component such as users data.</a:t>
            </a: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isSignedIn</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state confirms that the user logged in, in case he didn't he user will not be able to access and navigate to the rest of the screens. This allows for better data security.</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Gravatar:</a:t>
            </a:r>
            <a:br>
              <a:rPr lang="en-US" sz="1800" dirty="0">
                <a:solidFill>
                  <a:schemeClr val="bg1"/>
                </a:solidFill>
                <a:latin typeface="Calibri" panose="020F0502020204030204" pitchFamily="34" charset="0"/>
                <a:ea typeface="Times New Roman" panose="02020603050405020304" pitchFamily="18" charset="0"/>
                <a:cs typeface="Arial" panose="020B0604020202020204" pitchFamily="34" charset="0"/>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Gravatar library allows us to access the user's profile </a:t>
            </a: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image using his email address.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dirty="0">
              <a:solidFill>
                <a:schemeClr val="bg1"/>
              </a:solidFill>
            </a:endParaRPr>
          </a:p>
        </p:txBody>
      </p:sp>
      <p:pic>
        <p:nvPicPr>
          <p:cNvPr id="4" name="תמונה 3">
            <a:extLst>
              <a:ext uri="{FF2B5EF4-FFF2-40B4-BE49-F238E27FC236}">
                <a16:creationId xmlns:a16="http://schemas.microsoft.com/office/drawing/2014/main" id="{FCAADB2A-42BA-4D9E-9378-AF13B0AF9A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3178" y="1454526"/>
            <a:ext cx="6153220" cy="268777"/>
          </a:xfrm>
          <a:prstGeom prst="rect">
            <a:avLst/>
          </a:prstGeom>
        </p:spPr>
      </p:pic>
      <p:pic>
        <p:nvPicPr>
          <p:cNvPr id="5" name="תמונה 4" descr="תמונה שמכילה טקסט&#10;&#10;התיאור נוצר באופן אוטומטי">
            <a:extLst>
              <a:ext uri="{FF2B5EF4-FFF2-40B4-BE49-F238E27FC236}">
                <a16:creationId xmlns:a16="http://schemas.microsoft.com/office/drawing/2014/main" id="{71D46C13-F26C-4B14-8E33-3A299AC9C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9945" y="1029691"/>
            <a:ext cx="3954186" cy="1669363"/>
          </a:xfrm>
          <a:prstGeom prst="rect">
            <a:avLst/>
          </a:prstGeom>
        </p:spPr>
      </p:pic>
      <p:pic>
        <p:nvPicPr>
          <p:cNvPr id="6" name="תמונה 5" descr="תמונה שמכילה טקסט&#10;&#10;התיאור נוצר באופן אוטומטי">
            <a:extLst>
              <a:ext uri="{FF2B5EF4-FFF2-40B4-BE49-F238E27FC236}">
                <a16:creationId xmlns:a16="http://schemas.microsoft.com/office/drawing/2014/main" id="{D8C256C1-CC3C-442A-B343-C6D11AE91C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8683" y="3290539"/>
            <a:ext cx="5014686" cy="3293093"/>
          </a:xfrm>
          <a:prstGeom prst="rect">
            <a:avLst/>
          </a:prstGeom>
        </p:spPr>
      </p:pic>
      <p:pic>
        <p:nvPicPr>
          <p:cNvPr id="7" name="תמונה 6">
            <a:extLst>
              <a:ext uri="{FF2B5EF4-FFF2-40B4-BE49-F238E27FC236}">
                <a16:creationId xmlns:a16="http://schemas.microsoft.com/office/drawing/2014/main" id="{8E152954-BA0C-4358-8C4C-3BE4412EBF1E}"/>
              </a:ext>
            </a:extLst>
          </p:cNvPr>
          <p:cNvPicPr>
            <a:picLocks noChangeAspect="1"/>
          </p:cNvPicPr>
          <p:nvPr/>
        </p:nvPicPr>
        <p:blipFill>
          <a:blip r:embed="rId5"/>
          <a:stretch>
            <a:fillRect/>
          </a:stretch>
        </p:blipFill>
        <p:spPr>
          <a:xfrm>
            <a:off x="1393178" y="4383082"/>
            <a:ext cx="5443481" cy="268777"/>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87179201-B59D-4539-B946-95E8FBF0B330}"/>
              </a:ext>
            </a:extLst>
          </p:cNvPr>
          <p:cNvPicPr>
            <a:picLocks noChangeAspect="1"/>
          </p:cNvPicPr>
          <p:nvPr/>
        </p:nvPicPr>
        <p:blipFill>
          <a:blip r:embed="rId6"/>
          <a:stretch>
            <a:fillRect/>
          </a:stretch>
        </p:blipFill>
        <p:spPr>
          <a:xfrm>
            <a:off x="1393178" y="4716732"/>
            <a:ext cx="3533775" cy="1866900"/>
          </a:xfrm>
          <a:prstGeom prst="rect">
            <a:avLst/>
          </a:prstGeom>
        </p:spPr>
      </p:pic>
    </p:spTree>
    <p:extLst>
      <p:ext uri="{BB962C8B-B14F-4D97-AF65-F5344CB8AC3E}">
        <p14:creationId xmlns:p14="http://schemas.microsoft.com/office/powerpoint/2010/main" val="898171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393081" y="68349"/>
            <a:ext cx="9905999" cy="6726734"/>
          </a:xfrm>
        </p:spPr>
        <p:txBody>
          <a:bodyPr>
            <a:normAutofit fontScale="92500" lnSpcReduction="10000"/>
          </a:bodyPr>
          <a:lstStyle/>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Hooks: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These hooks help us adding more functional operations and solving multiple complex problems, which involve data and app configuration. For additional information regarding hooks in react –</a:t>
            </a: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hlinkClick r:id="rId2"/>
              </a:rPr>
              <a:t>https://reactjs.org/docs/hooks-reference.html</a:t>
            </a:r>
            <a:br>
              <a:rPr lang="en-US" sz="1800" spc="-15" dirty="0">
                <a:solidFill>
                  <a:schemeClr val="bg1"/>
                </a:solidFill>
                <a:latin typeface="expo-brand-book"/>
                <a:ea typeface="Times New Roman" panose="02020603050405020304" pitchFamily="18" charset="0"/>
                <a:cs typeface="Times New Roman" panose="02020603050405020304" pitchFamily="18" charset="0"/>
              </a:rPr>
            </a:br>
            <a:endParaRPr lang="en-US" dirty="0">
              <a:solidFill>
                <a:schemeClr val="bg1"/>
              </a:solidFill>
            </a:endParaRPr>
          </a:p>
          <a:p>
            <a:pPr marL="0" indent="0">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For example: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These const values in the homepage are retrieved from the main app component. As explained in the context provider above.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br>
              <a:rPr lang="en-US" dirty="0">
                <a:solidFill>
                  <a:schemeClr val="bg1"/>
                </a:solidFill>
              </a:rPr>
            </a:br>
            <a:br>
              <a:rPr lang="en-US" dirty="0">
                <a:solidFill>
                  <a:schemeClr val="bg1"/>
                </a:solidFill>
              </a:rPr>
            </a:br>
            <a:br>
              <a:rPr lang="en-US" dirty="0">
                <a:solidFill>
                  <a:schemeClr val="bg1"/>
                </a:solidFill>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is the core of our app data retrieval and update from our AWS server developed using NodeJS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br>
              <a:rPr lang="en-US" dirty="0">
                <a:solidFill>
                  <a:schemeClr val="bg1"/>
                </a:solidFill>
              </a:rPr>
            </a:b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he-IL" dirty="0">
              <a:solidFill>
                <a:schemeClr val="bg1"/>
              </a:solidFill>
            </a:endParaRPr>
          </a:p>
        </p:txBody>
      </p:sp>
      <p:pic>
        <p:nvPicPr>
          <p:cNvPr id="6" name="תמונה 5">
            <a:extLst>
              <a:ext uri="{FF2B5EF4-FFF2-40B4-BE49-F238E27FC236}">
                <a16:creationId xmlns:a16="http://schemas.microsoft.com/office/drawing/2014/main" id="{DF58D809-3377-4C80-A050-2789A5933AB3}"/>
              </a:ext>
            </a:extLst>
          </p:cNvPr>
          <p:cNvPicPr>
            <a:picLocks noChangeAspect="1"/>
          </p:cNvPicPr>
          <p:nvPr/>
        </p:nvPicPr>
        <p:blipFill>
          <a:blip r:embed="rId3"/>
          <a:stretch>
            <a:fillRect/>
          </a:stretch>
        </p:blipFill>
        <p:spPr>
          <a:xfrm>
            <a:off x="1393081" y="1466527"/>
            <a:ext cx="10342778" cy="278929"/>
          </a:xfrm>
          <a:prstGeom prst="rect">
            <a:avLst/>
          </a:prstGeom>
        </p:spPr>
      </p:pic>
      <p:pic>
        <p:nvPicPr>
          <p:cNvPr id="7" name="תמונה 6">
            <a:extLst>
              <a:ext uri="{FF2B5EF4-FFF2-40B4-BE49-F238E27FC236}">
                <a16:creationId xmlns:a16="http://schemas.microsoft.com/office/drawing/2014/main" id="{0E6D4FF8-0FE7-4C19-A342-E0C20A1BDA3F}"/>
              </a:ext>
            </a:extLst>
          </p:cNvPr>
          <p:cNvPicPr>
            <a:picLocks noChangeAspect="1"/>
          </p:cNvPicPr>
          <p:nvPr/>
        </p:nvPicPr>
        <p:blipFill>
          <a:blip r:embed="rId4"/>
          <a:stretch>
            <a:fillRect/>
          </a:stretch>
        </p:blipFill>
        <p:spPr>
          <a:xfrm>
            <a:off x="2821280" y="1908470"/>
            <a:ext cx="8549019" cy="278929"/>
          </a:xfrm>
          <a:prstGeom prst="rect">
            <a:avLst/>
          </a:prstGeom>
        </p:spPr>
      </p:pic>
      <p:pic>
        <p:nvPicPr>
          <p:cNvPr id="8" name="תמונה 7" descr="תמונה שמכילה טקסט&#10;&#10;התיאור נוצר באופן אוטומטי">
            <a:extLst>
              <a:ext uri="{FF2B5EF4-FFF2-40B4-BE49-F238E27FC236}">
                <a16:creationId xmlns:a16="http://schemas.microsoft.com/office/drawing/2014/main" id="{F8894AEF-A34C-4A1F-9A93-88CC7D6E7A9A}"/>
              </a:ext>
            </a:extLst>
          </p:cNvPr>
          <p:cNvPicPr>
            <a:picLocks noChangeAspect="1"/>
          </p:cNvPicPr>
          <p:nvPr/>
        </p:nvPicPr>
        <p:blipFill>
          <a:blip r:embed="rId5"/>
          <a:stretch>
            <a:fillRect/>
          </a:stretch>
        </p:blipFill>
        <p:spPr>
          <a:xfrm>
            <a:off x="3001380" y="2631434"/>
            <a:ext cx="1922958" cy="1143612"/>
          </a:xfrm>
          <a:prstGeom prst="rect">
            <a:avLst/>
          </a:prstGeom>
        </p:spPr>
      </p:pic>
    </p:spTree>
    <p:extLst>
      <p:ext uri="{BB962C8B-B14F-4D97-AF65-F5344CB8AC3E}">
        <p14:creationId xmlns:p14="http://schemas.microsoft.com/office/powerpoint/2010/main" val="3338984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225302" y="-1"/>
            <a:ext cx="9905999" cy="6744749"/>
          </a:xfrm>
        </p:spPr>
        <p:txBody>
          <a:bodyPr/>
          <a:lstStyle/>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request.js :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file is responsible for all the paths of our requests from</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the server.</a:t>
            </a:r>
          </a:p>
          <a:p>
            <a:pPr marL="0" indent="0" algn="l" rtl="0">
              <a:lnSpc>
                <a:spcPct val="107000"/>
              </a:lnSpc>
              <a:spcAft>
                <a:spcPts val="800"/>
              </a:spcAft>
              <a:buNone/>
            </a:pP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latin typeface="expo-brand-book"/>
                <a:ea typeface="Times New Roman" panose="02020603050405020304" pitchFamily="18" charset="0"/>
                <a:cs typeface="Times New Roman" panose="02020603050405020304" pitchFamily="18" charset="0"/>
              </a:rPr>
              <a:t>Users</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.js :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file is responsible for the requests concerning the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user information.</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Same goes to the rest of the files: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Notifications.js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Drives.js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Chats.js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dirty="0">
              <a:solidFill>
                <a:schemeClr val="bg1"/>
              </a:solidFill>
            </a:endParaRPr>
          </a:p>
        </p:txBody>
      </p:sp>
      <p:pic>
        <p:nvPicPr>
          <p:cNvPr id="4" name="תמונה 3" descr="תמונה שמכילה טקסט&#10;&#10;התיאור נוצר באופן אוטומטי">
            <a:extLst>
              <a:ext uri="{FF2B5EF4-FFF2-40B4-BE49-F238E27FC236}">
                <a16:creationId xmlns:a16="http://schemas.microsoft.com/office/drawing/2014/main" id="{A2A3477D-789F-4131-B506-4868E7A6DDA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r="23130"/>
          <a:stretch/>
        </p:blipFill>
        <p:spPr>
          <a:xfrm>
            <a:off x="6889676" y="-1"/>
            <a:ext cx="5302323" cy="3133381"/>
          </a:xfrm>
          <a:prstGeom prst="rect">
            <a:avLst/>
          </a:prstGeom>
        </p:spPr>
      </p:pic>
      <p:pic>
        <p:nvPicPr>
          <p:cNvPr id="5" name="תמונה 4" descr="תמונה שמכילה טקסט&#10;&#10;התיאור נוצר באופן אוטומטי">
            <a:extLst>
              <a:ext uri="{FF2B5EF4-FFF2-40B4-BE49-F238E27FC236}">
                <a16:creationId xmlns:a16="http://schemas.microsoft.com/office/drawing/2014/main" id="{69B7A7C6-7C61-4848-AFF5-299A0BB96F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04" r="42234" b="-1"/>
          <a:stretch/>
        </p:blipFill>
        <p:spPr>
          <a:xfrm>
            <a:off x="5892148" y="3133380"/>
            <a:ext cx="2474839" cy="3723245"/>
          </a:xfrm>
          <a:prstGeom prst="rect">
            <a:avLst/>
          </a:prstGeom>
        </p:spPr>
      </p:pic>
    </p:spTree>
    <p:extLst>
      <p:ext uri="{BB962C8B-B14F-4D97-AF65-F5344CB8AC3E}">
        <p14:creationId xmlns:p14="http://schemas.microsoft.com/office/powerpoint/2010/main" val="1598898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307793" y="282427"/>
            <a:ext cx="5349106" cy="360754"/>
          </a:xfrm>
        </p:spPr>
        <p:txBody>
          <a:bodyPr>
            <a:noAutofit/>
          </a:bodyPr>
          <a:lstStyle/>
          <a:p>
            <a:pPr algn="ctr" rtl="1"/>
            <a:r>
              <a:rPr lang="en-US" sz="2400" u="sng" dirty="0">
                <a:solidFill>
                  <a:schemeClr val="bg1"/>
                </a:solidFill>
              </a:rPr>
              <a:t>Registration AND LOGIN </a:t>
            </a:r>
          </a:p>
        </p:txBody>
      </p:sp>
      <p:sp>
        <p:nvSpPr>
          <p:cNvPr id="8" name="TextBox 7">
            <a:extLst>
              <a:ext uri="{FF2B5EF4-FFF2-40B4-BE49-F238E27FC236}">
                <a16:creationId xmlns:a16="http://schemas.microsoft.com/office/drawing/2014/main" id="{19FE9A90-A3DB-429D-AE67-6DFA2D9E6ED5}"/>
              </a:ext>
            </a:extLst>
          </p:cNvPr>
          <p:cNvSpPr txBox="1"/>
          <p:nvPr/>
        </p:nvSpPr>
        <p:spPr>
          <a:xfrm>
            <a:off x="5935965" y="3736844"/>
            <a:ext cx="2549471" cy="461665"/>
          </a:xfrm>
          <a:prstGeom prst="rect">
            <a:avLst/>
          </a:prstGeom>
          <a:noFill/>
        </p:spPr>
        <p:txBody>
          <a:bodyPr wrap="square" rtlCol="0">
            <a:spAutoFit/>
          </a:bodyPr>
          <a:lstStyle/>
          <a:p>
            <a:r>
              <a:rPr lang="en-US" sz="1200" dirty="0"/>
              <a:t>Text input – validating the length of the email address.</a:t>
            </a:r>
          </a:p>
        </p:txBody>
      </p:sp>
      <p:pic>
        <p:nvPicPr>
          <p:cNvPr id="10" name="Picture 9" descr="Graphical user interface&#10;&#10;Description automatically generated with medium confidence">
            <a:extLst>
              <a:ext uri="{FF2B5EF4-FFF2-40B4-BE49-F238E27FC236}">
                <a16:creationId xmlns:a16="http://schemas.microsoft.com/office/drawing/2014/main" id="{AAA87DCB-5270-4C57-A63B-CC9CBD6FB822}"/>
              </a:ext>
            </a:extLst>
          </p:cNvPr>
          <p:cNvPicPr>
            <a:picLocks noChangeAspect="1"/>
          </p:cNvPicPr>
          <p:nvPr/>
        </p:nvPicPr>
        <p:blipFill>
          <a:blip r:embed="rId2"/>
          <a:stretch>
            <a:fillRect/>
          </a:stretch>
        </p:blipFill>
        <p:spPr>
          <a:xfrm>
            <a:off x="10104931" y="2461843"/>
            <a:ext cx="1482435" cy="3200398"/>
          </a:xfrm>
          <a:prstGeom prst="rect">
            <a:avLst/>
          </a:prstGeom>
        </p:spPr>
      </p:pic>
      <p:cxnSp>
        <p:nvCxnSpPr>
          <p:cNvPr id="13" name="Straight Arrow Connector 12">
            <a:extLst>
              <a:ext uri="{FF2B5EF4-FFF2-40B4-BE49-F238E27FC236}">
                <a16:creationId xmlns:a16="http://schemas.microsoft.com/office/drawing/2014/main" id="{CCDFBD71-625D-4670-868E-450DDFA35038}"/>
              </a:ext>
            </a:extLst>
          </p:cNvPr>
          <p:cNvCxnSpPr/>
          <p:nvPr/>
        </p:nvCxnSpPr>
        <p:spPr>
          <a:xfrm>
            <a:off x="8451778" y="4809842"/>
            <a:ext cx="20535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E70C83F6-CCBD-494D-ADA7-BA5E7A8348A2}"/>
              </a:ext>
            </a:extLst>
          </p:cNvPr>
          <p:cNvSpPr txBox="1"/>
          <p:nvPr/>
        </p:nvSpPr>
        <p:spPr>
          <a:xfrm>
            <a:off x="6158186" y="4579009"/>
            <a:ext cx="2549471" cy="461665"/>
          </a:xfrm>
          <a:prstGeom prst="rect">
            <a:avLst/>
          </a:prstGeom>
          <a:noFill/>
        </p:spPr>
        <p:txBody>
          <a:bodyPr wrap="square" rtlCol="0">
            <a:spAutoFit/>
          </a:bodyPr>
          <a:lstStyle/>
          <a:p>
            <a:r>
              <a:rPr lang="en-US" sz="1200" dirty="0"/>
              <a:t>On click events to login using social network accounts .</a:t>
            </a:r>
          </a:p>
        </p:txBody>
      </p:sp>
      <p:cxnSp>
        <p:nvCxnSpPr>
          <p:cNvPr id="16" name="Straight Arrow Connector 15">
            <a:extLst>
              <a:ext uri="{FF2B5EF4-FFF2-40B4-BE49-F238E27FC236}">
                <a16:creationId xmlns:a16="http://schemas.microsoft.com/office/drawing/2014/main" id="{B1946FBF-5163-4227-A8DC-760755DBF1E0}"/>
              </a:ext>
            </a:extLst>
          </p:cNvPr>
          <p:cNvCxnSpPr>
            <a:cxnSpLocks/>
          </p:cNvCxnSpPr>
          <p:nvPr/>
        </p:nvCxnSpPr>
        <p:spPr>
          <a:xfrm flipV="1">
            <a:off x="9415412" y="5264449"/>
            <a:ext cx="978820" cy="795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7662CE3-EE79-44A0-9237-F851C4336026}"/>
              </a:ext>
            </a:extLst>
          </p:cNvPr>
          <p:cNvSpPr txBox="1"/>
          <p:nvPr/>
        </p:nvSpPr>
        <p:spPr>
          <a:xfrm>
            <a:off x="7166593" y="5929242"/>
            <a:ext cx="2549471" cy="646331"/>
          </a:xfrm>
          <a:prstGeom prst="rect">
            <a:avLst/>
          </a:prstGeom>
          <a:noFill/>
        </p:spPr>
        <p:txBody>
          <a:bodyPr wrap="square" rtlCol="0">
            <a:spAutoFit/>
          </a:bodyPr>
          <a:lstStyle/>
          <a:p>
            <a:r>
              <a:rPr lang="en-US" sz="1200" dirty="0"/>
              <a:t>Login sends request to database and awaits respond while displaying a loading component.</a:t>
            </a:r>
          </a:p>
        </p:txBody>
      </p:sp>
      <p:pic>
        <p:nvPicPr>
          <p:cNvPr id="20" name="Picture 19" descr="Graphical user interface&#10;&#10;Description automatically generated">
            <a:extLst>
              <a:ext uri="{FF2B5EF4-FFF2-40B4-BE49-F238E27FC236}">
                <a16:creationId xmlns:a16="http://schemas.microsoft.com/office/drawing/2014/main" id="{96E6E283-6D25-43A1-80FA-FCF200C31DE1}"/>
              </a:ext>
            </a:extLst>
          </p:cNvPr>
          <p:cNvPicPr>
            <a:picLocks noChangeAspect="1"/>
          </p:cNvPicPr>
          <p:nvPr/>
        </p:nvPicPr>
        <p:blipFill>
          <a:blip r:embed="rId3"/>
          <a:stretch>
            <a:fillRect/>
          </a:stretch>
        </p:blipFill>
        <p:spPr>
          <a:xfrm>
            <a:off x="2087069" y="823983"/>
            <a:ext cx="1482435" cy="3200398"/>
          </a:xfrm>
          <a:prstGeom prst="rect">
            <a:avLst/>
          </a:prstGeom>
        </p:spPr>
      </p:pic>
      <p:cxnSp>
        <p:nvCxnSpPr>
          <p:cNvPr id="21" name="Straight Arrow Connector 20">
            <a:extLst>
              <a:ext uri="{FF2B5EF4-FFF2-40B4-BE49-F238E27FC236}">
                <a16:creationId xmlns:a16="http://schemas.microsoft.com/office/drawing/2014/main" id="{A05714AB-7215-4B11-B63D-3F59E0B2BB5F}"/>
              </a:ext>
            </a:extLst>
          </p:cNvPr>
          <p:cNvCxnSpPr>
            <a:cxnSpLocks/>
          </p:cNvCxnSpPr>
          <p:nvPr/>
        </p:nvCxnSpPr>
        <p:spPr>
          <a:xfrm flipH="1" flipV="1">
            <a:off x="3477880" y="1720045"/>
            <a:ext cx="1488898" cy="148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4DF127B3-FD66-45F5-8A17-028895741CD0}"/>
              </a:ext>
            </a:extLst>
          </p:cNvPr>
          <p:cNvCxnSpPr>
            <a:cxnSpLocks/>
          </p:cNvCxnSpPr>
          <p:nvPr/>
        </p:nvCxnSpPr>
        <p:spPr>
          <a:xfrm flipH="1" flipV="1">
            <a:off x="3429561" y="2459727"/>
            <a:ext cx="1351998" cy="2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18A16C1-2A30-4EB8-BFBA-D8C0D0C829AB}"/>
              </a:ext>
            </a:extLst>
          </p:cNvPr>
          <p:cNvCxnSpPr>
            <a:cxnSpLocks/>
          </p:cNvCxnSpPr>
          <p:nvPr/>
        </p:nvCxnSpPr>
        <p:spPr>
          <a:xfrm flipH="1" flipV="1">
            <a:off x="3477880" y="3150262"/>
            <a:ext cx="2028758" cy="91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BA5D7050-FAFE-4B19-8765-21823F9D17B7}"/>
              </a:ext>
            </a:extLst>
          </p:cNvPr>
          <p:cNvSpPr txBox="1"/>
          <p:nvPr/>
        </p:nvSpPr>
        <p:spPr>
          <a:xfrm>
            <a:off x="4883450" y="1558241"/>
            <a:ext cx="2549471" cy="461665"/>
          </a:xfrm>
          <a:prstGeom prst="rect">
            <a:avLst/>
          </a:prstGeom>
          <a:noFill/>
        </p:spPr>
        <p:txBody>
          <a:bodyPr wrap="square" rtlCol="0">
            <a:spAutoFit/>
          </a:bodyPr>
          <a:lstStyle/>
          <a:p>
            <a:r>
              <a:rPr lang="en-US" sz="1200" dirty="0"/>
              <a:t>Text input – validating that the user had filled out the form</a:t>
            </a:r>
          </a:p>
        </p:txBody>
      </p:sp>
      <p:sp>
        <p:nvSpPr>
          <p:cNvPr id="34" name="TextBox 33">
            <a:extLst>
              <a:ext uri="{FF2B5EF4-FFF2-40B4-BE49-F238E27FC236}">
                <a16:creationId xmlns:a16="http://schemas.microsoft.com/office/drawing/2014/main" id="{6E1B6E13-EB27-422C-BEC6-E02D886F5A73}"/>
              </a:ext>
            </a:extLst>
          </p:cNvPr>
          <p:cNvSpPr txBox="1"/>
          <p:nvPr/>
        </p:nvSpPr>
        <p:spPr>
          <a:xfrm>
            <a:off x="4781559" y="2315146"/>
            <a:ext cx="2549471" cy="461665"/>
          </a:xfrm>
          <a:prstGeom prst="rect">
            <a:avLst/>
          </a:prstGeom>
          <a:noFill/>
        </p:spPr>
        <p:txBody>
          <a:bodyPr wrap="square" rtlCol="0">
            <a:spAutoFit/>
          </a:bodyPr>
          <a:lstStyle/>
          <a:p>
            <a:r>
              <a:rPr lang="en-US" sz="1200" dirty="0"/>
              <a:t>Text input – masking the users password while filling the form.</a:t>
            </a:r>
          </a:p>
        </p:txBody>
      </p:sp>
      <p:sp>
        <p:nvSpPr>
          <p:cNvPr id="35" name="TextBox 34">
            <a:extLst>
              <a:ext uri="{FF2B5EF4-FFF2-40B4-BE49-F238E27FC236}">
                <a16:creationId xmlns:a16="http://schemas.microsoft.com/office/drawing/2014/main" id="{6E6BE511-5437-499C-8D85-7DCBBFF008AF}"/>
              </a:ext>
            </a:extLst>
          </p:cNvPr>
          <p:cNvSpPr txBox="1"/>
          <p:nvPr/>
        </p:nvSpPr>
        <p:spPr>
          <a:xfrm>
            <a:off x="5501934" y="2979939"/>
            <a:ext cx="2549471" cy="646331"/>
          </a:xfrm>
          <a:prstGeom prst="rect">
            <a:avLst/>
          </a:prstGeom>
          <a:noFill/>
        </p:spPr>
        <p:txBody>
          <a:bodyPr wrap="square" rtlCol="0">
            <a:spAutoFit/>
          </a:bodyPr>
          <a:lstStyle/>
          <a:p>
            <a:r>
              <a:rPr lang="en-US" sz="1200" dirty="0"/>
              <a:t>Picture input – accessing the user’s camera/photo library (IOS users are asked to provide permission.</a:t>
            </a:r>
          </a:p>
        </p:txBody>
      </p:sp>
      <p:cxnSp>
        <p:nvCxnSpPr>
          <p:cNvPr id="36" name="Straight Arrow Connector 35">
            <a:extLst>
              <a:ext uri="{FF2B5EF4-FFF2-40B4-BE49-F238E27FC236}">
                <a16:creationId xmlns:a16="http://schemas.microsoft.com/office/drawing/2014/main" id="{4188CC56-18F6-4DC6-BECD-97104312BC99}"/>
              </a:ext>
            </a:extLst>
          </p:cNvPr>
          <p:cNvCxnSpPr/>
          <p:nvPr/>
        </p:nvCxnSpPr>
        <p:spPr>
          <a:xfrm>
            <a:off x="8203805" y="3921272"/>
            <a:ext cx="205352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49175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286597" y="720436"/>
            <a:ext cx="9905999" cy="6137564"/>
          </a:xfrm>
        </p:spPr>
        <p:txBody>
          <a:bodyPr/>
          <a:lstStyle/>
          <a:p>
            <a:pPr marL="0" indent="0" algn="l" rtl="0">
              <a:lnSpc>
                <a:spcPct val="107000"/>
              </a:lnSpc>
              <a:spcAft>
                <a:spcPts val="800"/>
              </a:spcAft>
              <a:buNone/>
            </a:pP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Axios</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is the library that allows us to send requests (GET,POST,PUT,DELETE).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Addiotnally</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the library includes methods to customize the header and body of the requests.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logicApp.js: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this file manages the functions which corresponds with token</a:t>
            </a: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related to the user.</a:t>
            </a: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br>
              <a:rPr lang="en-US" sz="1800" spc="-15" dirty="0">
                <a:solidFill>
                  <a:schemeClr val="bg1"/>
                </a:solidFill>
                <a:effectLst/>
                <a:latin typeface="expo-brand-book"/>
                <a:ea typeface="Times New Roman" panose="02020603050405020304" pitchFamily="18" charset="0"/>
                <a:cs typeface="Times New Roman" panose="02020603050405020304" pitchFamily="18" charset="0"/>
              </a:rPr>
            </a:b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The token is used with async-storage library as a substitute</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to regular sessions.</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For all of our requests from the sever except on registration and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Login, we send the server the </a:t>
            </a: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requet</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with the token inside the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Config header, which ensures that the request will be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excecuted</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if and only if the user exist and logged in to the App.</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endParaRPr lang="en-US" sz="1800" spc="-15" dirty="0">
              <a:solidFill>
                <a:schemeClr val="bg1"/>
              </a:solidFill>
              <a:effectLst/>
              <a:latin typeface="expo-brand-book"/>
              <a:ea typeface="Times New Roman" panose="02020603050405020304" pitchFamily="18" charset="0"/>
              <a:cs typeface="Times New Roman" panose="02020603050405020304" pitchFamily="18" charset="0"/>
            </a:endParaRPr>
          </a:p>
        </p:txBody>
      </p:sp>
      <p:pic>
        <p:nvPicPr>
          <p:cNvPr id="4" name="תמונה 3">
            <a:extLst>
              <a:ext uri="{FF2B5EF4-FFF2-40B4-BE49-F238E27FC236}">
                <a16:creationId xmlns:a16="http://schemas.microsoft.com/office/drawing/2014/main" id="{03E617AB-F7B3-4226-BEE6-4BFCD7D37282}"/>
              </a:ext>
            </a:extLst>
          </p:cNvPr>
          <p:cNvPicPr>
            <a:picLocks noChangeAspect="1"/>
          </p:cNvPicPr>
          <p:nvPr/>
        </p:nvPicPr>
        <p:blipFill>
          <a:blip r:embed="rId2"/>
          <a:stretch>
            <a:fillRect/>
          </a:stretch>
        </p:blipFill>
        <p:spPr>
          <a:xfrm>
            <a:off x="1286597" y="0"/>
            <a:ext cx="3434637" cy="720436"/>
          </a:xfrm>
          <a:prstGeom prst="rect">
            <a:avLst/>
          </a:prstGeom>
        </p:spPr>
      </p:pic>
      <p:pic>
        <p:nvPicPr>
          <p:cNvPr id="5" name="תמונה 4">
            <a:extLst>
              <a:ext uri="{FF2B5EF4-FFF2-40B4-BE49-F238E27FC236}">
                <a16:creationId xmlns:a16="http://schemas.microsoft.com/office/drawing/2014/main" id="{C3571E1E-2A9D-4CD6-8E4C-AD3E484EC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744" y="3190442"/>
            <a:ext cx="6756980" cy="337849"/>
          </a:xfrm>
          <a:prstGeom prst="rect">
            <a:avLst/>
          </a:prstGeom>
        </p:spPr>
      </p:pic>
      <p:pic>
        <p:nvPicPr>
          <p:cNvPr id="6" name="תמונה 5" descr="תמונה שמכילה טקסט&#10;&#10;התיאור נוצר באופן אוטומטי">
            <a:extLst>
              <a:ext uri="{FF2B5EF4-FFF2-40B4-BE49-F238E27FC236}">
                <a16:creationId xmlns:a16="http://schemas.microsoft.com/office/drawing/2014/main" id="{E804D3C7-4DB0-4C34-9738-372ED671EF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8647" y="1539385"/>
            <a:ext cx="4312371" cy="5333168"/>
          </a:xfrm>
          <a:prstGeom prst="rect">
            <a:avLst/>
          </a:prstGeom>
        </p:spPr>
      </p:pic>
    </p:spTree>
    <p:extLst>
      <p:ext uri="{BB962C8B-B14F-4D97-AF65-F5344CB8AC3E}">
        <p14:creationId xmlns:p14="http://schemas.microsoft.com/office/powerpoint/2010/main" val="909970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143000" y="425258"/>
            <a:ext cx="9905999" cy="6432742"/>
          </a:xfrm>
        </p:spPr>
        <p:txBody>
          <a:bodyPr/>
          <a:lstStyle/>
          <a:p>
            <a:pPr marL="0" indent="0" algn="l" rtl="0">
              <a:lnSpc>
                <a:spcPct val="107000"/>
              </a:lnSpc>
              <a:spcAft>
                <a:spcPts val="800"/>
              </a:spcAft>
              <a:buNone/>
            </a:pPr>
            <a:endParaRPr lang="en-US" sz="1800" spc="-15" dirty="0">
              <a:solidFill>
                <a:schemeClr val="bg1"/>
              </a:solidFill>
              <a:effectLst/>
              <a:latin typeface="expo-brand-book"/>
              <a:ea typeface="Times New Roman" panose="02020603050405020304" pitchFamily="18" charset="0"/>
              <a:cs typeface="Times New Roman" panose="02020603050405020304" pitchFamily="18" charset="0"/>
            </a:endParaRPr>
          </a:p>
          <a:p>
            <a:pPr marL="0" indent="0" algn="l" rtl="0">
              <a:lnSpc>
                <a:spcPct val="107000"/>
              </a:lnSpc>
              <a:spcAft>
                <a:spcPts val="800"/>
              </a:spcAft>
              <a:buNone/>
            </a:pPr>
            <a:endParaRPr lang="en-US" sz="1800" spc="-15" dirty="0">
              <a:solidFill>
                <a:schemeClr val="bg1"/>
              </a:solidFill>
              <a:latin typeface="expo-brand-book"/>
              <a:ea typeface="Times New Roman" panose="02020603050405020304" pitchFamily="18" charset="0"/>
              <a:cs typeface="Times New Roman" panose="02020603050405020304" pitchFamily="18"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Image Picker:</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Once the component (screen) is accessed the App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asks for the user's permission to access his photo gallery</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and allows us to save his images in our database as a path.</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pic>
        <p:nvPicPr>
          <p:cNvPr id="4" name="תמונה 3">
            <a:extLst>
              <a:ext uri="{FF2B5EF4-FFF2-40B4-BE49-F238E27FC236}">
                <a16:creationId xmlns:a16="http://schemas.microsoft.com/office/drawing/2014/main" id="{4C0CAC2C-E175-4B31-815D-703B5649D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1412" y="0"/>
            <a:ext cx="6432406" cy="420207"/>
          </a:xfrm>
          <a:prstGeom prst="rect">
            <a:avLst/>
          </a:prstGeom>
        </p:spPr>
      </p:pic>
      <p:pic>
        <p:nvPicPr>
          <p:cNvPr id="7" name="תמונה 6" descr="תמונה שמכילה טקסט&#10;&#10;התיאור נוצר באופן אוטומטי">
            <a:extLst>
              <a:ext uri="{FF2B5EF4-FFF2-40B4-BE49-F238E27FC236}">
                <a16:creationId xmlns:a16="http://schemas.microsoft.com/office/drawing/2014/main" id="{C34FD33A-EC45-4CB4-BB1A-7F5EBEE14D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1018" y="420206"/>
            <a:ext cx="5382139" cy="6437793"/>
          </a:xfrm>
          <a:prstGeom prst="rect">
            <a:avLst/>
          </a:prstGeom>
        </p:spPr>
      </p:pic>
    </p:spTree>
    <p:extLst>
      <p:ext uri="{BB962C8B-B14F-4D97-AF65-F5344CB8AC3E}">
        <p14:creationId xmlns:p14="http://schemas.microsoft.com/office/powerpoint/2010/main" val="2065901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AD58AF2E-ED22-44B5-A9E8-77A728B64B99}"/>
              </a:ext>
            </a:extLst>
          </p:cNvPr>
          <p:cNvSpPr>
            <a:spLocks noGrp="1"/>
          </p:cNvSpPr>
          <p:nvPr>
            <p:ph idx="1"/>
          </p:nvPr>
        </p:nvSpPr>
        <p:spPr>
          <a:xfrm>
            <a:off x="1593994" y="162068"/>
            <a:ext cx="9905999" cy="5684549"/>
          </a:xfrm>
        </p:spPr>
        <p:txBody>
          <a:bodyPr>
            <a:normAutofit/>
          </a:bodyPr>
          <a:lstStyle/>
          <a:p>
            <a:pPr marL="0" indent="0" algn="l" rtl="0">
              <a:lnSpc>
                <a:spcPct val="107000"/>
              </a:lnSpc>
              <a:spcAft>
                <a:spcPts val="800"/>
              </a:spcAft>
              <a:buNone/>
            </a:pPr>
            <a:endParaRPr lang="en-US" sz="1800" spc="-15" dirty="0">
              <a:solidFill>
                <a:schemeClr val="bg1"/>
              </a:solidFill>
              <a:effectLst/>
              <a:latin typeface="expo-brand-book"/>
              <a:ea typeface="Times New Roman" panose="02020603050405020304" pitchFamily="18" charset="0"/>
              <a:cs typeface="Times New Roman" panose="02020603050405020304" pitchFamily="18" charset="0"/>
            </a:endParaRPr>
          </a:p>
          <a:p>
            <a:pPr marL="0" indent="0" algn="l" rtl="0">
              <a:lnSpc>
                <a:spcPct val="107000"/>
              </a:lnSpc>
              <a:spcAft>
                <a:spcPts val="800"/>
              </a:spcAft>
              <a:buNone/>
            </a:pPr>
            <a:endParaRPr lang="en-US" sz="1800" spc="-15" dirty="0">
              <a:solidFill>
                <a:schemeClr val="bg1"/>
              </a:solidFill>
              <a:latin typeface="expo-brand-book"/>
              <a:ea typeface="Times New Roman" panose="02020603050405020304" pitchFamily="18" charset="0"/>
              <a:cs typeface="Times New Roman" panose="02020603050405020304" pitchFamily="18" charset="0"/>
            </a:endParaRPr>
          </a:p>
          <a:p>
            <a:pPr marL="0" indent="0" algn="l" rtl="0">
              <a:lnSpc>
                <a:spcPct val="107000"/>
              </a:lnSpc>
              <a:spcAft>
                <a:spcPts val="800"/>
              </a:spcAft>
              <a:buNone/>
            </a:pPr>
            <a:endParaRPr lang="en-US" sz="1800" spc="-15" dirty="0">
              <a:solidFill>
                <a:schemeClr val="bg1"/>
              </a:solidFill>
              <a:effectLst/>
              <a:latin typeface="expo-brand-book"/>
              <a:ea typeface="Times New Roman" panose="02020603050405020304" pitchFamily="18" charset="0"/>
              <a:cs typeface="Times New Roman" panose="02020603050405020304" pitchFamily="18"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Our project is developed using react-native and </a:t>
            </a: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NodeJs</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a:t>
            </a:r>
            <a:r>
              <a:rPr lang="en-US" sz="1800" spc="-15" dirty="0" err="1">
                <a:solidFill>
                  <a:schemeClr val="bg1"/>
                </a:solidFill>
                <a:effectLst/>
                <a:latin typeface="expo-brand-book"/>
                <a:ea typeface="Times New Roman" panose="02020603050405020304" pitchFamily="18" charset="0"/>
                <a:cs typeface="Times New Roman" panose="02020603050405020304" pitchFamily="18" charset="0"/>
              </a:rPr>
              <a:t>javascript</a:t>
            </a: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 libraries and </a:t>
            </a: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spc="-15" dirty="0">
                <a:solidFill>
                  <a:schemeClr val="bg1"/>
                </a:solidFill>
                <a:effectLst/>
                <a:latin typeface="expo-brand-book"/>
                <a:ea typeface="Times New Roman" panose="02020603050405020304" pitchFamily="18" charset="0"/>
                <a:cs typeface="Times New Roman" panose="02020603050405020304" pitchFamily="18" charset="0"/>
              </a:rPr>
              <a:t>published using expo-cli which allows:</a:t>
            </a:r>
          </a:p>
          <a:p>
            <a:pPr>
              <a:lnSpc>
                <a:spcPct val="107000"/>
              </a:lnSpc>
              <a:spcAft>
                <a:spcPts val="800"/>
              </a:spcAft>
            </a:pPr>
            <a:r>
              <a:rPr lang="en-US" sz="1800" spc="-15" dirty="0">
                <a:solidFill>
                  <a:schemeClr val="bg1"/>
                </a:solidFill>
                <a:latin typeface="expo-brand-book"/>
                <a:cs typeface="Times New Roman" panose="02020603050405020304" pitchFamily="18" charset="0"/>
              </a:rPr>
              <a:t>Creating new projects</a:t>
            </a:r>
          </a:p>
          <a:p>
            <a:pPr>
              <a:lnSpc>
                <a:spcPct val="107000"/>
              </a:lnSpc>
              <a:spcAft>
                <a:spcPts val="800"/>
              </a:spcAft>
            </a:pPr>
            <a:r>
              <a:rPr lang="en-US" sz="1800" spc="-15" dirty="0">
                <a:solidFill>
                  <a:schemeClr val="bg1"/>
                </a:solidFill>
                <a:latin typeface="expo-brand-book"/>
                <a:cs typeface="Times New Roman" panose="02020603050405020304" pitchFamily="18" charset="0"/>
              </a:rPr>
              <a:t>Developing your app: running the project server, viewing logs, </a:t>
            </a:r>
            <a:br>
              <a:rPr lang="en-US" sz="1800" spc="-15" dirty="0">
                <a:solidFill>
                  <a:schemeClr val="bg1"/>
                </a:solidFill>
                <a:latin typeface="expo-brand-book"/>
                <a:cs typeface="Times New Roman" panose="02020603050405020304" pitchFamily="18" charset="0"/>
              </a:rPr>
            </a:br>
            <a:r>
              <a:rPr lang="en-US" sz="1800" spc="-15" dirty="0">
                <a:solidFill>
                  <a:schemeClr val="bg1"/>
                </a:solidFill>
                <a:latin typeface="expo-brand-book"/>
                <a:cs typeface="Times New Roman" panose="02020603050405020304" pitchFamily="18" charset="0"/>
              </a:rPr>
              <a:t>opening your app in a simulator</a:t>
            </a:r>
          </a:p>
          <a:p>
            <a:pPr>
              <a:lnSpc>
                <a:spcPct val="107000"/>
              </a:lnSpc>
              <a:spcAft>
                <a:spcPts val="800"/>
              </a:spcAft>
            </a:pPr>
            <a:r>
              <a:rPr lang="en-US" sz="1800" spc="-15" dirty="0">
                <a:solidFill>
                  <a:schemeClr val="bg1"/>
                </a:solidFill>
                <a:latin typeface="expo-brand-book"/>
                <a:cs typeface="Times New Roman" panose="02020603050405020304" pitchFamily="18" charset="0"/>
                <a:hlinkClick r:id="rId3">
                  <a:extLst>
                    <a:ext uri="{A12FA001-AC4F-418D-AE19-62706E023703}">
                      <ahyp:hlinkClr xmlns:ahyp="http://schemas.microsoft.com/office/drawing/2018/hyperlinkcolor" val="tx"/>
                    </a:ext>
                  </a:extLst>
                </a:hlinkClick>
              </a:rPr>
              <a:t>Publishing</a:t>
            </a:r>
            <a:r>
              <a:rPr lang="en-US" sz="1800" spc="-15" dirty="0">
                <a:solidFill>
                  <a:schemeClr val="bg1"/>
                </a:solidFill>
                <a:latin typeface="expo-brand-book"/>
                <a:cs typeface="Times New Roman" panose="02020603050405020304" pitchFamily="18" charset="0"/>
              </a:rPr>
              <a:t> your app JavaScript and other assets and managing releasing them as updates</a:t>
            </a:r>
          </a:p>
          <a:p>
            <a:pPr>
              <a:lnSpc>
                <a:spcPct val="107000"/>
              </a:lnSpc>
              <a:spcAft>
                <a:spcPts val="800"/>
              </a:spcAft>
            </a:pPr>
            <a:r>
              <a:rPr lang="en-US" altLang="he-IL" sz="1800" spc="-15" dirty="0">
                <a:solidFill>
                  <a:schemeClr val="bg1"/>
                </a:solidFill>
                <a:latin typeface="expo-brand-book"/>
                <a:cs typeface="Times New Roman" panose="02020603050405020304" pitchFamily="18" charset="0"/>
                <a:hlinkClick r:id="rId4">
                  <a:extLst>
                    <a:ext uri="{A12FA001-AC4F-418D-AE19-62706E023703}">
                      <ahyp:hlinkClr xmlns:ahyp="http://schemas.microsoft.com/office/drawing/2018/hyperlinkcolor" val="tx"/>
                    </a:ext>
                  </a:extLst>
                </a:hlinkClick>
              </a:rPr>
              <a:t>Building binaries</a:t>
            </a:r>
            <a:r>
              <a:rPr lang="en-US" altLang="he-IL" sz="1800" spc="-15" dirty="0">
                <a:solidFill>
                  <a:schemeClr val="bg1"/>
                </a:solidFill>
                <a:latin typeface="expo-brand-book"/>
                <a:cs typeface="Times New Roman" panose="02020603050405020304" pitchFamily="18" charset="0"/>
              </a:rPr>
              <a:t> (APK and IPA files) to be </a:t>
            </a:r>
            <a:r>
              <a:rPr lang="en-US" altLang="he-IL" sz="1800" spc="-15" dirty="0">
                <a:solidFill>
                  <a:schemeClr val="bg1"/>
                </a:solidFill>
                <a:latin typeface="expo-brand-book"/>
                <a:cs typeface="Times New Roman" panose="02020603050405020304" pitchFamily="18" charset="0"/>
                <a:hlinkClick r:id="rId5">
                  <a:extLst>
                    <a:ext uri="{A12FA001-AC4F-418D-AE19-62706E023703}">
                      <ahyp:hlinkClr xmlns:ahyp="http://schemas.microsoft.com/office/drawing/2018/hyperlinkcolor" val="tx"/>
                    </a:ext>
                  </a:extLst>
                </a:hlinkClick>
              </a:rPr>
              <a:t>uploaded to the App Store and Play Store</a:t>
            </a:r>
            <a:endParaRPr lang="en-US" altLang="he-IL" sz="1800" spc="-15" dirty="0">
              <a:solidFill>
                <a:schemeClr val="bg1"/>
              </a:solidFill>
              <a:latin typeface="expo-brand-book"/>
              <a:cs typeface="Times New Roman" panose="02020603050405020304" pitchFamily="18" charset="0"/>
            </a:endParaRPr>
          </a:p>
          <a:p>
            <a:pPr>
              <a:lnSpc>
                <a:spcPct val="107000"/>
              </a:lnSpc>
              <a:spcAft>
                <a:spcPts val="800"/>
              </a:spcAft>
            </a:pPr>
            <a:r>
              <a:rPr lang="en-US" sz="1800" spc="-15" dirty="0">
                <a:solidFill>
                  <a:schemeClr val="bg1"/>
                </a:solidFill>
                <a:latin typeface="expo-brand-book"/>
                <a:cs typeface="Times New Roman" panose="02020603050405020304" pitchFamily="18" charset="0"/>
              </a:rPr>
              <a:t>Managing Apple Credentials and Google Keystore</a:t>
            </a:r>
          </a:p>
          <a:p>
            <a:pPr marL="0" indent="0">
              <a:lnSpc>
                <a:spcPct val="107000"/>
              </a:lnSpc>
              <a:spcAft>
                <a:spcPts val="800"/>
              </a:spcAft>
              <a:buNone/>
            </a:pPr>
            <a:endParaRPr kumimoji="0" lang="en-US" altLang="he-IL" sz="4800" b="0" i="0" u="none" strike="noStrike" cap="none" normalizeH="0" baseline="0" dirty="0">
              <a:ln>
                <a:noFill/>
              </a:ln>
              <a:solidFill>
                <a:schemeClr val="tx1"/>
              </a:solidFill>
              <a:effectLst/>
              <a:latin typeface="Arial" panose="020B0604020202020204" pitchFamily="34" charset="0"/>
            </a:endParaRPr>
          </a:p>
          <a:p>
            <a:pPr>
              <a:lnSpc>
                <a:spcPct val="107000"/>
              </a:lnSpc>
              <a:spcAft>
                <a:spcPts val="800"/>
              </a:spcAft>
            </a:pPr>
            <a:endParaRPr lang="en-US" sz="1800" spc="-15" dirty="0">
              <a:effectLst/>
              <a:latin typeface="expo-brand-book"/>
              <a:ea typeface="Times New Roman" panose="02020603050405020304" pitchFamily="18" charset="0"/>
            </a:endParaRPr>
          </a:p>
          <a:p>
            <a:pPr>
              <a:lnSpc>
                <a:spcPct val="107000"/>
              </a:lnSpc>
              <a:spcAft>
                <a:spcPts val="800"/>
              </a:spcAft>
            </a:pPr>
            <a:endParaRPr lang="en-US" sz="1800" dirty="0">
              <a:effectLst/>
              <a:latin typeface="Times New Roman" panose="02020603050405020304" pitchFamily="18" charset="0"/>
              <a:ea typeface="Times New Roman" panose="02020603050405020304" pitchFamily="18" charset="0"/>
            </a:endParaRPr>
          </a:p>
          <a:p>
            <a:pPr>
              <a:lnSpc>
                <a:spcPct val="107000"/>
              </a:lnSpc>
              <a:spcAft>
                <a:spcPts val="800"/>
              </a:spcAft>
            </a:pPr>
            <a:endParaRPr lang="en-US" sz="1800"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he-IL" dirty="0">
              <a:solidFill>
                <a:schemeClr val="bg1"/>
              </a:solidFill>
            </a:endParaRPr>
          </a:p>
        </p:txBody>
      </p:sp>
    </p:spTree>
    <p:extLst>
      <p:ext uri="{BB962C8B-B14F-4D97-AF65-F5344CB8AC3E}">
        <p14:creationId xmlns:p14="http://schemas.microsoft.com/office/powerpoint/2010/main" val="157401472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307793" y="282427"/>
            <a:ext cx="5349106" cy="360754"/>
          </a:xfrm>
        </p:spPr>
        <p:txBody>
          <a:bodyPr>
            <a:noAutofit/>
          </a:bodyPr>
          <a:lstStyle/>
          <a:p>
            <a:pPr algn="ctr" rtl="1"/>
            <a:r>
              <a:rPr lang="en-US" sz="2400" u="sng" dirty="0">
                <a:solidFill>
                  <a:schemeClr val="bg1"/>
                </a:solidFill>
              </a:rPr>
              <a:t>Home page and profile</a:t>
            </a:r>
          </a:p>
        </p:txBody>
      </p:sp>
      <p:sp>
        <p:nvSpPr>
          <p:cNvPr id="33" name="TextBox 32">
            <a:extLst>
              <a:ext uri="{FF2B5EF4-FFF2-40B4-BE49-F238E27FC236}">
                <a16:creationId xmlns:a16="http://schemas.microsoft.com/office/drawing/2014/main" id="{BA5D7050-FAFE-4B19-8765-21823F9D17B7}"/>
              </a:ext>
            </a:extLst>
          </p:cNvPr>
          <p:cNvSpPr txBox="1"/>
          <p:nvPr/>
        </p:nvSpPr>
        <p:spPr>
          <a:xfrm>
            <a:off x="9367757" y="2402041"/>
            <a:ext cx="2549471" cy="646331"/>
          </a:xfrm>
          <a:prstGeom prst="rect">
            <a:avLst/>
          </a:prstGeom>
          <a:noFill/>
        </p:spPr>
        <p:txBody>
          <a:bodyPr wrap="square" rtlCol="0">
            <a:spAutoFit/>
          </a:bodyPr>
          <a:lstStyle/>
          <a:p>
            <a:r>
              <a:rPr lang="en-US" sz="1200" dirty="0"/>
              <a:t>Username and avatar are displayed with data retrieved from the database.</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616E5724-1382-4DE2-B20E-EF7EF55E0EB5}"/>
              </a:ext>
            </a:extLst>
          </p:cNvPr>
          <p:cNvPicPr>
            <a:picLocks noChangeAspect="1"/>
          </p:cNvPicPr>
          <p:nvPr/>
        </p:nvPicPr>
        <p:blipFill>
          <a:blip r:embed="rId2"/>
          <a:stretch>
            <a:fillRect/>
          </a:stretch>
        </p:blipFill>
        <p:spPr>
          <a:xfrm>
            <a:off x="7487142" y="1802044"/>
            <a:ext cx="1482435" cy="3207324"/>
          </a:xfrm>
          <a:prstGeom prst="rect">
            <a:avLst/>
          </a:prstGeom>
        </p:spPr>
      </p:pic>
      <p:cxnSp>
        <p:nvCxnSpPr>
          <p:cNvPr id="19" name="Straight Arrow Connector 18">
            <a:extLst>
              <a:ext uri="{FF2B5EF4-FFF2-40B4-BE49-F238E27FC236}">
                <a16:creationId xmlns:a16="http://schemas.microsoft.com/office/drawing/2014/main" id="{799AE579-0534-43B3-8E71-56C30C218E5D}"/>
              </a:ext>
            </a:extLst>
          </p:cNvPr>
          <p:cNvCxnSpPr>
            <a:cxnSpLocks/>
            <a:stCxn id="33" idx="1"/>
          </p:cNvCxnSpPr>
          <p:nvPr/>
        </p:nvCxnSpPr>
        <p:spPr>
          <a:xfrm flipH="1" flipV="1">
            <a:off x="8573014" y="2725206"/>
            <a:ext cx="79474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B382732-B405-4C3E-BCF4-5EAA2417119E}"/>
              </a:ext>
            </a:extLst>
          </p:cNvPr>
          <p:cNvCxnSpPr>
            <a:cxnSpLocks/>
          </p:cNvCxnSpPr>
          <p:nvPr/>
        </p:nvCxnSpPr>
        <p:spPr>
          <a:xfrm flipH="1">
            <a:off x="8971061" y="3434173"/>
            <a:ext cx="1311552" cy="475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B2879FE4-A77E-4604-8C81-97AC3FB11A4B}"/>
              </a:ext>
            </a:extLst>
          </p:cNvPr>
          <p:cNvSpPr txBox="1"/>
          <p:nvPr/>
        </p:nvSpPr>
        <p:spPr>
          <a:xfrm>
            <a:off x="10199307" y="3158946"/>
            <a:ext cx="1992693" cy="646331"/>
          </a:xfrm>
          <a:prstGeom prst="rect">
            <a:avLst/>
          </a:prstGeom>
          <a:noFill/>
        </p:spPr>
        <p:txBody>
          <a:bodyPr wrap="square" rtlCol="0">
            <a:spAutoFit/>
          </a:bodyPr>
          <a:lstStyle/>
          <a:p>
            <a:r>
              <a:rPr lang="en-US" sz="1200" dirty="0"/>
              <a:t>Each user has two behaviors, one as a driver and the other as a passenger.</a:t>
            </a:r>
          </a:p>
        </p:txBody>
      </p:sp>
      <p:cxnSp>
        <p:nvCxnSpPr>
          <p:cNvPr id="27" name="Straight Arrow Connector 26">
            <a:extLst>
              <a:ext uri="{FF2B5EF4-FFF2-40B4-BE49-F238E27FC236}">
                <a16:creationId xmlns:a16="http://schemas.microsoft.com/office/drawing/2014/main" id="{EC66AD3E-AE15-41AB-9009-88E85F5D208F}"/>
              </a:ext>
            </a:extLst>
          </p:cNvPr>
          <p:cNvCxnSpPr>
            <a:cxnSpLocks/>
          </p:cNvCxnSpPr>
          <p:nvPr/>
        </p:nvCxnSpPr>
        <p:spPr>
          <a:xfrm flipH="1" flipV="1">
            <a:off x="8017921" y="5045816"/>
            <a:ext cx="206914" cy="6245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EF928331-055D-40B7-9A05-A3D2A3A5A0AC}"/>
              </a:ext>
            </a:extLst>
          </p:cNvPr>
          <p:cNvSpPr txBox="1"/>
          <p:nvPr/>
        </p:nvSpPr>
        <p:spPr>
          <a:xfrm>
            <a:off x="8086525" y="5669568"/>
            <a:ext cx="2549471" cy="461665"/>
          </a:xfrm>
          <a:prstGeom prst="rect">
            <a:avLst/>
          </a:prstGeom>
          <a:noFill/>
        </p:spPr>
        <p:txBody>
          <a:bodyPr wrap="square" rtlCol="0">
            <a:spAutoFit/>
          </a:bodyPr>
          <a:lstStyle/>
          <a:p>
            <a:r>
              <a:rPr lang="en-US" sz="1200" dirty="0"/>
              <a:t>Footer quick navigation bar, used across the whole app</a:t>
            </a:r>
          </a:p>
        </p:txBody>
      </p:sp>
      <p:sp>
        <p:nvSpPr>
          <p:cNvPr id="17" name="TextBox 16">
            <a:extLst>
              <a:ext uri="{FF2B5EF4-FFF2-40B4-BE49-F238E27FC236}">
                <a16:creationId xmlns:a16="http://schemas.microsoft.com/office/drawing/2014/main" id="{ABCD4B06-7861-4DBF-9B75-E0909DE72F95}"/>
              </a:ext>
            </a:extLst>
          </p:cNvPr>
          <p:cNvSpPr txBox="1"/>
          <p:nvPr/>
        </p:nvSpPr>
        <p:spPr>
          <a:xfrm>
            <a:off x="4936187" y="1292168"/>
            <a:ext cx="2549471" cy="461665"/>
          </a:xfrm>
          <a:prstGeom prst="rect">
            <a:avLst/>
          </a:prstGeom>
          <a:noFill/>
        </p:spPr>
        <p:txBody>
          <a:bodyPr wrap="square" rtlCol="0">
            <a:spAutoFit/>
          </a:bodyPr>
          <a:lstStyle/>
          <a:p>
            <a:r>
              <a:rPr lang="en-US" sz="1200" dirty="0"/>
              <a:t>Navigator button to the notifications screen part of the header as well</a:t>
            </a:r>
          </a:p>
        </p:txBody>
      </p:sp>
      <p:cxnSp>
        <p:nvCxnSpPr>
          <p:cNvPr id="20" name="Straight Arrow Connector 19">
            <a:extLst>
              <a:ext uri="{FF2B5EF4-FFF2-40B4-BE49-F238E27FC236}">
                <a16:creationId xmlns:a16="http://schemas.microsoft.com/office/drawing/2014/main" id="{B0C497C6-8420-43AC-AB1F-7E8BD9E57F93}"/>
              </a:ext>
            </a:extLst>
          </p:cNvPr>
          <p:cNvCxnSpPr>
            <a:cxnSpLocks/>
          </p:cNvCxnSpPr>
          <p:nvPr/>
        </p:nvCxnSpPr>
        <p:spPr>
          <a:xfrm>
            <a:off x="6488625" y="1705623"/>
            <a:ext cx="997033" cy="289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84B8214-F929-43A7-894D-13EC6AFD4307}"/>
              </a:ext>
            </a:extLst>
          </p:cNvPr>
          <p:cNvCxnSpPr>
            <a:cxnSpLocks/>
          </p:cNvCxnSpPr>
          <p:nvPr/>
        </p:nvCxnSpPr>
        <p:spPr>
          <a:xfrm flipH="1">
            <a:off x="8969577" y="1765596"/>
            <a:ext cx="727197" cy="250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9C49AF13-F799-40CE-8F41-9C951E8A74CD}"/>
              </a:ext>
            </a:extLst>
          </p:cNvPr>
          <p:cNvSpPr txBox="1"/>
          <p:nvPr/>
        </p:nvSpPr>
        <p:spPr>
          <a:xfrm>
            <a:off x="9623742" y="1354478"/>
            <a:ext cx="2397778" cy="646331"/>
          </a:xfrm>
          <a:prstGeom prst="rect">
            <a:avLst/>
          </a:prstGeom>
          <a:noFill/>
        </p:spPr>
        <p:txBody>
          <a:bodyPr wrap="square" rtlCol="0">
            <a:spAutoFit/>
          </a:bodyPr>
          <a:lstStyle/>
          <a:p>
            <a:r>
              <a:rPr lang="en-US" sz="1200" dirty="0"/>
              <a:t>Navigation popup menu part of the header component to switch between screens.</a:t>
            </a:r>
          </a:p>
        </p:txBody>
      </p:sp>
      <p:pic>
        <p:nvPicPr>
          <p:cNvPr id="10" name="Picture 9" descr="Graphical user interface, text, application, chat or text message&#10;&#10;Description automatically generated">
            <a:extLst>
              <a:ext uri="{FF2B5EF4-FFF2-40B4-BE49-F238E27FC236}">
                <a16:creationId xmlns:a16="http://schemas.microsoft.com/office/drawing/2014/main" id="{8F347CE0-1DE4-4AB3-9473-5C54840F1AF8}"/>
              </a:ext>
            </a:extLst>
          </p:cNvPr>
          <p:cNvPicPr>
            <a:picLocks noChangeAspect="1"/>
          </p:cNvPicPr>
          <p:nvPr/>
        </p:nvPicPr>
        <p:blipFill>
          <a:blip r:embed="rId3"/>
          <a:stretch>
            <a:fillRect/>
          </a:stretch>
        </p:blipFill>
        <p:spPr>
          <a:xfrm>
            <a:off x="5953559" y="3048372"/>
            <a:ext cx="1499281" cy="3243772"/>
          </a:xfrm>
          <a:prstGeom prst="rect">
            <a:avLst/>
          </a:prstGeom>
        </p:spPr>
      </p:pic>
      <p:pic>
        <p:nvPicPr>
          <p:cNvPr id="30" name="Picture 29" descr="Graphical user interface&#10;&#10;Description automatically generated with low confidence">
            <a:extLst>
              <a:ext uri="{FF2B5EF4-FFF2-40B4-BE49-F238E27FC236}">
                <a16:creationId xmlns:a16="http://schemas.microsoft.com/office/drawing/2014/main" id="{CC952075-3033-4473-908E-BAC7D3A1B2E2}"/>
              </a:ext>
            </a:extLst>
          </p:cNvPr>
          <p:cNvPicPr>
            <a:picLocks noChangeAspect="1"/>
          </p:cNvPicPr>
          <p:nvPr/>
        </p:nvPicPr>
        <p:blipFill>
          <a:blip r:embed="rId4"/>
          <a:stretch>
            <a:fillRect/>
          </a:stretch>
        </p:blipFill>
        <p:spPr>
          <a:xfrm>
            <a:off x="3880132" y="2247073"/>
            <a:ext cx="1500673" cy="3243772"/>
          </a:xfrm>
          <a:prstGeom prst="rect">
            <a:avLst/>
          </a:prstGeom>
        </p:spPr>
      </p:pic>
      <p:sp>
        <p:nvSpPr>
          <p:cNvPr id="31" name="TextBox 30">
            <a:extLst>
              <a:ext uri="{FF2B5EF4-FFF2-40B4-BE49-F238E27FC236}">
                <a16:creationId xmlns:a16="http://schemas.microsoft.com/office/drawing/2014/main" id="{C99E6D37-48F2-4D12-B87B-21E45D46FA49}"/>
              </a:ext>
            </a:extLst>
          </p:cNvPr>
          <p:cNvSpPr txBox="1"/>
          <p:nvPr/>
        </p:nvSpPr>
        <p:spPr>
          <a:xfrm>
            <a:off x="1375666" y="2142742"/>
            <a:ext cx="2549471" cy="461665"/>
          </a:xfrm>
          <a:prstGeom prst="rect">
            <a:avLst/>
          </a:prstGeom>
          <a:noFill/>
        </p:spPr>
        <p:txBody>
          <a:bodyPr wrap="square" rtlCol="0">
            <a:spAutoFit/>
          </a:bodyPr>
          <a:lstStyle/>
          <a:p>
            <a:r>
              <a:rPr lang="en-US" sz="1200" dirty="0"/>
              <a:t>Sends a request to the database to update the listing of the user.</a:t>
            </a:r>
          </a:p>
        </p:txBody>
      </p:sp>
      <p:cxnSp>
        <p:nvCxnSpPr>
          <p:cNvPr id="32" name="Straight Arrow Connector 31">
            <a:extLst>
              <a:ext uri="{FF2B5EF4-FFF2-40B4-BE49-F238E27FC236}">
                <a16:creationId xmlns:a16="http://schemas.microsoft.com/office/drawing/2014/main" id="{1133D75E-3505-4BEB-809A-469B0611092B}"/>
              </a:ext>
            </a:extLst>
          </p:cNvPr>
          <p:cNvCxnSpPr>
            <a:cxnSpLocks/>
          </p:cNvCxnSpPr>
          <p:nvPr/>
        </p:nvCxnSpPr>
        <p:spPr>
          <a:xfrm>
            <a:off x="2579911" y="2604407"/>
            <a:ext cx="1545672" cy="2630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82405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177982" y="296598"/>
            <a:ext cx="5349106" cy="360754"/>
          </a:xfrm>
        </p:spPr>
        <p:txBody>
          <a:bodyPr>
            <a:noAutofit/>
          </a:bodyPr>
          <a:lstStyle/>
          <a:p>
            <a:pPr algn="ctr" rtl="1"/>
            <a:r>
              <a:rPr lang="en-US" sz="2400" u="sng" dirty="0">
                <a:solidFill>
                  <a:schemeClr val="bg1"/>
                </a:solidFill>
              </a:rPr>
              <a:t>Adding new drive</a:t>
            </a:r>
          </a:p>
        </p:txBody>
      </p:sp>
      <p:sp>
        <p:nvSpPr>
          <p:cNvPr id="29" name="TextBox 28">
            <a:extLst>
              <a:ext uri="{FF2B5EF4-FFF2-40B4-BE49-F238E27FC236}">
                <a16:creationId xmlns:a16="http://schemas.microsoft.com/office/drawing/2014/main" id="{9C49AF13-F799-40CE-8F41-9C951E8A74CD}"/>
              </a:ext>
            </a:extLst>
          </p:cNvPr>
          <p:cNvSpPr txBox="1"/>
          <p:nvPr/>
        </p:nvSpPr>
        <p:spPr>
          <a:xfrm>
            <a:off x="1903246" y="1034622"/>
            <a:ext cx="2549471" cy="646331"/>
          </a:xfrm>
          <a:prstGeom prst="rect">
            <a:avLst/>
          </a:prstGeom>
          <a:noFill/>
        </p:spPr>
        <p:txBody>
          <a:bodyPr wrap="square" rtlCol="0">
            <a:spAutoFit/>
          </a:bodyPr>
          <a:lstStyle/>
          <a:p>
            <a:r>
              <a:rPr lang="en-US" sz="1200" dirty="0"/>
              <a:t>Adding the drive to the specific time, date, location, num of available seats and price.</a:t>
            </a:r>
          </a:p>
        </p:txBody>
      </p:sp>
      <p:sp>
        <p:nvSpPr>
          <p:cNvPr id="31" name="TextBox 30">
            <a:extLst>
              <a:ext uri="{FF2B5EF4-FFF2-40B4-BE49-F238E27FC236}">
                <a16:creationId xmlns:a16="http://schemas.microsoft.com/office/drawing/2014/main" id="{9A2E8ECD-20AF-4F0E-91E3-DF04F5A3D24E}"/>
              </a:ext>
            </a:extLst>
          </p:cNvPr>
          <p:cNvSpPr txBox="1"/>
          <p:nvPr/>
        </p:nvSpPr>
        <p:spPr>
          <a:xfrm>
            <a:off x="4575526" y="5110291"/>
            <a:ext cx="2549471" cy="646331"/>
          </a:xfrm>
          <a:prstGeom prst="rect">
            <a:avLst/>
          </a:prstGeom>
          <a:noFill/>
        </p:spPr>
        <p:txBody>
          <a:bodyPr wrap="square" rtlCol="0">
            <a:spAutoFit/>
          </a:bodyPr>
          <a:lstStyle/>
          <a:p>
            <a:r>
              <a:rPr lang="en-US" sz="1200" dirty="0"/>
              <a:t>On click posts the new data to the database. After the update was inserted a success popup appears.  </a:t>
            </a:r>
          </a:p>
        </p:txBody>
      </p:sp>
      <p:pic>
        <p:nvPicPr>
          <p:cNvPr id="4" name="Picture 3" descr="Graphical user interface, application&#10;&#10;Description automatically generated">
            <a:extLst>
              <a:ext uri="{FF2B5EF4-FFF2-40B4-BE49-F238E27FC236}">
                <a16:creationId xmlns:a16="http://schemas.microsoft.com/office/drawing/2014/main" id="{05B04295-6B0B-442A-A0CC-0ED81C3CA250}"/>
              </a:ext>
            </a:extLst>
          </p:cNvPr>
          <p:cNvPicPr>
            <a:picLocks noChangeAspect="1"/>
          </p:cNvPicPr>
          <p:nvPr/>
        </p:nvPicPr>
        <p:blipFill>
          <a:blip r:embed="rId2"/>
          <a:stretch>
            <a:fillRect/>
          </a:stretch>
        </p:blipFill>
        <p:spPr>
          <a:xfrm>
            <a:off x="4345289" y="1360846"/>
            <a:ext cx="1504972" cy="3256085"/>
          </a:xfrm>
          <a:prstGeom prst="rect">
            <a:avLst/>
          </a:prstGeom>
        </p:spPr>
      </p:pic>
      <p:cxnSp>
        <p:nvCxnSpPr>
          <p:cNvPr id="19" name="Straight Arrow Connector 18">
            <a:extLst>
              <a:ext uri="{FF2B5EF4-FFF2-40B4-BE49-F238E27FC236}">
                <a16:creationId xmlns:a16="http://schemas.microsoft.com/office/drawing/2014/main" id="{C867DE8A-83CD-4C65-8CF6-AAA1241B9DE7}"/>
              </a:ext>
            </a:extLst>
          </p:cNvPr>
          <p:cNvCxnSpPr>
            <a:cxnSpLocks/>
            <a:stCxn id="31" idx="0"/>
          </p:cNvCxnSpPr>
          <p:nvPr/>
        </p:nvCxnSpPr>
        <p:spPr>
          <a:xfrm flipH="1" flipV="1">
            <a:off x="5483680" y="4031181"/>
            <a:ext cx="366582" cy="10791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79913DB-8A11-4F03-A03E-6A11587AE21C}"/>
              </a:ext>
            </a:extLst>
          </p:cNvPr>
          <p:cNvCxnSpPr>
            <a:cxnSpLocks/>
            <a:stCxn id="29" idx="2"/>
          </p:cNvCxnSpPr>
          <p:nvPr/>
        </p:nvCxnSpPr>
        <p:spPr>
          <a:xfrm>
            <a:off x="3177982" y="1680953"/>
            <a:ext cx="1430040" cy="6050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Picture 13" descr="A screenshot of a phone&#10;&#10;Description automatically generated with medium confidence">
            <a:extLst>
              <a:ext uri="{FF2B5EF4-FFF2-40B4-BE49-F238E27FC236}">
                <a16:creationId xmlns:a16="http://schemas.microsoft.com/office/drawing/2014/main" id="{69E5812C-2AB4-494D-AE2A-219C3A90AB97}"/>
              </a:ext>
            </a:extLst>
          </p:cNvPr>
          <p:cNvPicPr>
            <a:picLocks noChangeAspect="1"/>
          </p:cNvPicPr>
          <p:nvPr/>
        </p:nvPicPr>
        <p:blipFill>
          <a:blip r:embed="rId3"/>
          <a:stretch>
            <a:fillRect/>
          </a:stretch>
        </p:blipFill>
        <p:spPr>
          <a:xfrm>
            <a:off x="2545859" y="2859658"/>
            <a:ext cx="1509864" cy="3256085"/>
          </a:xfrm>
          <a:prstGeom prst="rect">
            <a:avLst/>
          </a:prstGeom>
        </p:spPr>
      </p:pic>
      <p:cxnSp>
        <p:nvCxnSpPr>
          <p:cNvPr id="33" name="Straight Arrow Connector 32">
            <a:extLst>
              <a:ext uri="{FF2B5EF4-FFF2-40B4-BE49-F238E27FC236}">
                <a16:creationId xmlns:a16="http://schemas.microsoft.com/office/drawing/2014/main" id="{BB39F0D9-7556-4146-8E9C-4B3E52F2F480}"/>
              </a:ext>
            </a:extLst>
          </p:cNvPr>
          <p:cNvCxnSpPr>
            <a:cxnSpLocks/>
          </p:cNvCxnSpPr>
          <p:nvPr/>
        </p:nvCxnSpPr>
        <p:spPr>
          <a:xfrm flipH="1">
            <a:off x="5666971" y="3384850"/>
            <a:ext cx="586595" cy="311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04EA022D-293F-486C-8497-6AD1C080605B}"/>
              </a:ext>
            </a:extLst>
          </p:cNvPr>
          <p:cNvSpPr txBox="1"/>
          <p:nvPr/>
        </p:nvSpPr>
        <p:spPr>
          <a:xfrm>
            <a:off x="6253566" y="2988888"/>
            <a:ext cx="2549471" cy="830997"/>
          </a:xfrm>
          <a:prstGeom prst="rect">
            <a:avLst/>
          </a:prstGeom>
          <a:noFill/>
        </p:spPr>
        <p:txBody>
          <a:bodyPr wrap="square" rtlCol="0">
            <a:spAutoFit/>
          </a:bodyPr>
          <a:lstStyle/>
          <a:p>
            <a:r>
              <a:rPr lang="en-US" sz="1200" dirty="0"/>
              <a:t>Driver can add a certain drive to be a regular route he’s taking. This will be displayed in his upcoming drives screen.</a:t>
            </a:r>
          </a:p>
        </p:txBody>
      </p:sp>
      <p:pic>
        <p:nvPicPr>
          <p:cNvPr id="23" name="Picture 22" descr="A picture containing table&#10;&#10;Description automatically generated">
            <a:extLst>
              <a:ext uri="{FF2B5EF4-FFF2-40B4-BE49-F238E27FC236}">
                <a16:creationId xmlns:a16="http://schemas.microsoft.com/office/drawing/2014/main" id="{02049E05-6C0A-41FC-894A-3117AEF8D6F8}"/>
              </a:ext>
            </a:extLst>
          </p:cNvPr>
          <p:cNvPicPr>
            <a:picLocks noChangeAspect="1"/>
          </p:cNvPicPr>
          <p:nvPr/>
        </p:nvPicPr>
        <p:blipFill>
          <a:blip r:embed="rId4"/>
          <a:stretch>
            <a:fillRect/>
          </a:stretch>
        </p:blipFill>
        <p:spPr>
          <a:xfrm>
            <a:off x="8792653" y="1907263"/>
            <a:ext cx="1509865" cy="3266670"/>
          </a:xfrm>
          <a:prstGeom prst="rect">
            <a:avLst/>
          </a:prstGeom>
        </p:spPr>
      </p:pic>
      <p:cxnSp>
        <p:nvCxnSpPr>
          <p:cNvPr id="12" name="Straight Arrow Connector 11">
            <a:extLst>
              <a:ext uri="{FF2B5EF4-FFF2-40B4-BE49-F238E27FC236}">
                <a16:creationId xmlns:a16="http://schemas.microsoft.com/office/drawing/2014/main" id="{4A5024BB-08CA-483D-AB04-3C65A68B1583}"/>
              </a:ext>
            </a:extLst>
          </p:cNvPr>
          <p:cNvCxnSpPr>
            <a:cxnSpLocks/>
            <a:stCxn id="31" idx="1"/>
          </p:cNvCxnSpPr>
          <p:nvPr/>
        </p:nvCxnSpPr>
        <p:spPr>
          <a:xfrm flipH="1" flipV="1">
            <a:off x="3938160" y="4570737"/>
            <a:ext cx="637366" cy="8627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6110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177982" y="296598"/>
            <a:ext cx="5349106" cy="360754"/>
          </a:xfrm>
        </p:spPr>
        <p:txBody>
          <a:bodyPr>
            <a:noAutofit/>
          </a:bodyPr>
          <a:lstStyle/>
          <a:p>
            <a:pPr algn="ctr" rtl="1"/>
            <a:r>
              <a:rPr lang="en-US" sz="2400" u="sng" dirty="0">
                <a:solidFill>
                  <a:schemeClr val="bg1"/>
                </a:solidFill>
              </a:rPr>
              <a:t>Driver suggestion screen</a:t>
            </a:r>
          </a:p>
        </p:txBody>
      </p:sp>
      <p:sp>
        <p:nvSpPr>
          <p:cNvPr id="29" name="TextBox 28">
            <a:extLst>
              <a:ext uri="{FF2B5EF4-FFF2-40B4-BE49-F238E27FC236}">
                <a16:creationId xmlns:a16="http://schemas.microsoft.com/office/drawing/2014/main" id="{9C49AF13-F799-40CE-8F41-9C951E8A74CD}"/>
              </a:ext>
            </a:extLst>
          </p:cNvPr>
          <p:cNvSpPr txBox="1"/>
          <p:nvPr/>
        </p:nvSpPr>
        <p:spPr>
          <a:xfrm>
            <a:off x="4739898" y="1183358"/>
            <a:ext cx="2549471" cy="830997"/>
          </a:xfrm>
          <a:prstGeom prst="rect">
            <a:avLst/>
          </a:prstGeom>
          <a:noFill/>
        </p:spPr>
        <p:txBody>
          <a:bodyPr wrap="square" rtlCol="0">
            <a:spAutoFit/>
          </a:bodyPr>
          <a:lstStyle/>
          <a:p>
            <a:r>
              <a:rPr lang="en-US" sz="1200" dirty="0"/>
              <a:t>After adding a new drive, the driver might get counter offers from the passengers. He can accept or decline or send a new price offer.</a:t>
            </a:r>
          </a:p>
        </p:txBody>
      </p:sp>
      <p:sp>
        <p:nvSpPr>
          <p:cNvPr id="31" name="TextBox 30">
            <a:extLst>
              <a:ext uri="{FF2B5EF4-FFF2-40B4-BE49-F238E27FC236}">
                <a16:creationId xmlns:a16="http://schemas.microsoft.com/office/drawing/2014/main" id="{9A2E8ECD-20AF-4F0E-91E3-DF04F5A3D24E}"/>
              </a:ext>
            </a:extLst>
          </p:cNvPr>
          <p:cNvSpPr txBox="1"/>
          <p:nvPr/>
        </p:nvSpPr>
        <p:spPr>
          <a:xfrm>
            <a:off x="8009966" y="5514042"/>
            <a:ext cx="2549471" cy="461665"/>
          </a:xfrm>
          <a:prstGeom prst="rect">
            <a:avLst/>
          </a:prstGeom>
          <a:noFill/>
        </p:spPr>
        <p:txBody>
          <a:bodyPr wrap="square" rtlCol="0">
            <a:spAutoFit/>
          </a:bodyPr>
          <a:lstStyle/>
          <a:p>
            <a:r>
              <a:rPr lang="en-US" sz="1200" dirty="0"/>
              <a:t>On click posts the new data to the database. </a:t>
            </a:r>
          </a:p>
        </p:txBody>
      </p:sp>
      <p:cxnSp>
        <p:nvCxnSpPr>
          <p:cNvPr id="25" name="Straight Arrow Connector 24">
            <a:extLst>
              <a:ext uri="{FF2B5EF4-FFF2-40B4-BE49-F238E27FC236}">
                <a16:creationId xmlns:a16="http://schemas.microsoft.com/office/drawing/2014/main" id="{879913DB-8A11-4F03-A03E-6A11587AE21C}"/>
              </a:ext>
            </a:extLst>
          </p:cNvPr>
          <p:cNvCxnSpPr>
            <a:cxnSpLocks/>
          </p:cNvCxnSpPr>
          <p:nvPr/>
        </p:nvCxnSpPr>
        <p:spPr>
          <a:xfrm>
            <a:off x="6645604" y="2014355"/>
            <a:ext cx="1095656" cy="6627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 name="Picture 4" descr="Graphical user interface, text, application, chat or text message&#10;&#10;Description automatically generated">
            <a:extLst>
              <a:ext uri="{FF2B5EF4-FFF2-40B4-BE49-F238E27FC236}">
                <a16:creationId xmlns:a16="http://schemas.microsoft.com/office/drawing/2014/main" id="{123EBAEB-BCEF-4900-A55B-2A7A56E7386F}"/>
              </a:ext>
            </a:extLst>
          </p:cNvPr>
          <p:cNvPicPr>
            <a:picLocks noChangeAspect="1"/>
          </p:cNvPicPr>
          <p:nvPr/>
        </p:nvPicPr>
        <p:blipFill>
          <a:blip r:embed="rId2"/>
          <a:stretch>
            <a:fillRect/>
          </a:stretch>
        </p:blipFill>
        <p:spPr>
          <a:xfrm>
            <a:off x="7741260" y="1736462"/>
            <a:ext cx="1509865" cy="3266671"/>
          </a:xfrm>
          <a:prstGeom prst="rect">
            <a:avLst/>
          </a:prstGeom>
        </p:spPr>
      </p:pic>
      <p:cxnSp>
        <p:nvCxnSpPr>
          <p:cNvPr id="15" name="Straight Arrow Connector 14">
            <a:extLst>
              <a:ext uri="{FF2B5EF4-FFF2-40B4-BE49-F238E27FC236}">
                <a16:creationId xmlns:a16="http://schemas.microsoft.com/office/drawing/2014/main" id="{32833F42-40F1-4893-B1A2-50ED07724D17}"/>
              </a:ext>
            </a:extLst>
          </p:cNvPr>
          <p:cNvCxnSpPr>
            <a:cxnSpLocks/>
            <a:stCxn id="31" idx="0"/>
          </p:cNvCxnSpPr>
          <p:nvPr/>
        </p:nvCxnSpPr>
        <p:spPr>
          <a:xfrm flipH="1" flipV="1">
            <a:off x="8766632" y="4393770"/>
            <a:ext cx="518070" cy="11202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Graphical user interface, text, application, chat or text message&#10;&#10;Description automatically generated">
            <a:extLst>
              <a:ext uri="{FF2B5EF4-FFF2-40B4-BE49-F238E27FC236}">
                <a16:creationId xmlns:a16="http://schemas.microsoft.com/office/drawing/2014/main" id="{D5CF75E5-A46B-4D99-B363-F06C997522EF}"/>
              </a:ext>
            </a:extLst>
          </p:cNvPr>
          <p:cNvPicPr>
            <a:picLocks noChangeAspect="1"/>
          </p:cNvPicPr>
          <p:nvPr/>
        </p:nvPicPr>
        <p:blipFill>
          <a:blip r:embed="rId3"/>
          <a:stretch>
            <a:fillRect/>
          </a:stretch>
        </p:blipFill>
        <p:spPr>
          <a:xfrm>
            <a:off x="5487868" y="2540361"/>
            <a:ext cx="1509865" cy="3266670"/>
          </a:xfrm>
          <a:prstGeom prst="rect">
            <a:avLst/>
          </a:prstGeom>
        </p:spPr>
      </p:pic>
      <p:sp>
        <p:nvSpPr>
          <p:cNvPr id="21" name="TextBox 20">
            <a:extLst>
              <a:ext uri="{FF2B5EF4-FFF2-40B4-BE49-F238E27FC236}">
                <a16:creationId xmlns:a16="http://schemas.microsoft.com/office/drawing/2014/main" id="{F144B3AF-71EC-4599-BC46-5F50CCD701B1}"/>
              </a:ext>
            </a:extLst>
          </p:cNvPr>
          <p:cNvSpPr txBox="1"/>
          <p:nvPr/>
        </p:nvSpPr>
        <p:spPr>
          <a:xfrm>
            <a:off x="2938397" y="2261582"/>
            <a:ext cx="2549471" cy="830997"/>
          </a:xfrm>
          <a:prstGeom prst="rect">
            <a:avLst/>
          </a:prstGeom>
          <a:noFill/>
        </p:spPr>
        <p:txBody>
          <a:bodyPr wrap="square" rtlCol="0">
            <a:spAutoFit/>
          </a:bodyPr>
          <a:lstStyle/>
          <a:p>
            <a:r>
              <a:rPr lang="en-US" sz="1200" dirty="0"/>
              <a:t>If the driver had accepted the offer this popup will appear and will navigate to the chat which includes the driver and the passenger with him.</a:t>
            </a:r>
          </a:p>
        </p:txBody>
      </p:sp>
      <p:pic>
        <p:nvPicPr>
          <p:cNvPr id="13" name="Picture 12" descr="Graphical user interface, text, application, chat or text message&#10;&#10;Description automatically generated">
            <a:extLst>
              <a:ext uri="{FF2B5EF4-FFF2-40B4-BE49-F238E27FC236}">
                <a16:creationId xmlns:a16="http://schemas.microsoft.com/office/drawing/2014/main" id="{50D30BB2-61AF-4EB0-B4D6-677A491C7B2D}"/>
              </a:ext>
            </a:extLst>
          </p:cNvPr>
          <p:cNvPicPr>
            <a:picLocks noChangeAspect="1"/>
          </p:cNvPicPr>
          <p:nvPr/>
        </p:nvPicPr>
        <p:blipFill>
          <a:blip r:embed="rId4"/>
          <a:stretch>
            <a:fillRect/>
          </a:stretch>
        </p:blipFill>
        <p:spPr>
          <a:xfrm>
            <a:off x="3093553" y="3225910"/>
            <a:ext cx="1509865" cy="3266670"/>
          </a:xfrm>
          <a:prstGeom prst="rect">
            <a:avLst/>
          </a:prstGeom>
        </p:spPr>
      </p:pic>
      <p:cxnSp>
        <p:nvCxnSpPr>
          <p:cNvPr id="12" name="Straight Arrow Connector 11">
            <a:extLst>
              <a:ext uri="{FF2B5EF4-FFF2-40B4-BE49-F238E27FC236}">
                <a16:creationId xmlns:a16="http://schemas.microsoft.com/office/drawing/2014/main" id="{EB2987E5-A0FD-49E6-8264-21FF249AB55E}"/>
              </a:ext>
            </a:extLst>
          </p:cNvPr>
          <p:cNvCxnSpPr>
            <a:cxnSpLocks/>
          </p:cNvCxnSpPr>
          <p:nvPr/>
        </p:nvCxnSpPr>
        <p:spPr>
          <a:xfrm>
            <a:off x="4974956" y="3099661"/>
            <a:ext cx="635430" cy="7439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Connector: Elbow 7">
            <a:extLst>
              <a:ext uri="{FF2B5EF4-FFF2-40B4-BE49-F238E27FC236}">
                <a16:creationId xmlns:a16="http://schemas.microsoft.com/office/drawing/2014/main" id="{50CBEDDE-2EC4-4E2C-8063-F212860BBF89}"/>
              </a:ext>
            </a:extLst>
          </p:cNvPr>
          <p:cNvCxnSpPr/>
          <p:nvPr/>
        </p:nvCxnSpPr>
        <p:spPr>
          <a:xfrm rot="5400000">
            <a:off x="3956154" y="3746925"/>
            <a:ext cx="1596325" cy="301796"/>
          </a:xfrm>
          <a:prstGeom prst="bentConnector3">
            <a:avLst>
              <a:gd name="adj1" fmla="val 10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1160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177982" y="296598"/>
            <a:ext cx="5349106" cy="360754"/>
          </a:xfrm>
        </p:spPr>
        <p:txBody>
          <a:bodyPr>
            <a:noAutofit/>
          </a:bodyPr>
          <a:lstStyle/>
          <a:p>
            <a:pPr algn="ctr" rtl="1"/>
            <a:r>
              <a:rPr lang="en-US" sz="2400" u="sng" dirty="0">
                <a:solidFill>
                  <a:schemeClr val="bg1"/>
                </a:solidFill>
              </a:rPr>
              <a:t>Searching a drive as a passenger</a:t>
            </a:r>
          </a:p>
        </p:txBody>
      </p:sp>
      <p:sp>
        <p:nvSpPr>
          <p:cNvPr id="21" name="TextBox 20">
            <a:extLst>
              <a:ext uri="{FF2B5EF4-FFF2-40B4-BE49-F238E27FC236}">
                <a16:creationId xmlns:a16="http://schemas.microsoft.com/office/drawing/2014/main" id="{DFFD7DD5-3632-49E7-9608-E1449EE9588B}"/>
              </a:ext>
            </a:extLst>
          </p:cNvPr>
          <p:cNvSpPr txBox="1"/>
          <p:nvPr/>
        </p:nvSpPr>
        <p:spPr>
          <a:xfrm>
            <a:off x="8013915" y="1399723"/>
            <a:ext cx="2549471" cy="276999"/>
          </a:xfrm>
          <a:prstGeom prst="rect">
            <a:avLst/>
          </a:prstGeom>
          <a:noFill/>
        </p:spPr>
        <p:txBody>
          <a:bodyPr wrap="square" rtlCol="0">
            <a:spAutoFit/>
          </a:bodyPr>
          <a:lstStyle/>
          <a:p>
            <a:endParaRPr lang="en-US" sz="1200" dirty="0"/>
          </a:p>
        </p:txBody>
      </p:sp>
      <p:sp>
        <p:nvSpPr>
          <p:cNvPr id="29" name="TextBox 28">
            <a:extLst>
              <a:ext uri="{FF2B5EF4-FFF2-40B4-BE49-F238E27FC236}">
                <a16:creationId xmlns:a16="http://schemas.microsoft.com/office/drawing/2014/main" id="{9C49AF13-F799-40CE-8F41-9C951E8A74CD}"/>
              </a:ext>
            </a:extLst>
          </p:cNvPr>
          <p:cNvSpPr txBox="1"/>
          <p:nvPr/>
        </p:nvSpPr>
        <p:spPr>
          <a:xfrm>
            <a:off x="6602910" y="1439082"/>
            <a:ext cx="2549471" cy="276999"/>
          </a:xfrm>
          <a:prstGeom prst="rect">
            <a:avLst/>
          </a:prstGeom>
          <a:noFill/>
        </p:spPr>
        <p:txBody>
          <a:bodyPr wrap="square" rtlCol="0">
            <a:spAutoFit/>
          </a:bodyPr>
          <a:lstStyle/>
          <a:p>
            <a:r>
              <a:rPr lang="en-US" sz="1200" dirty="0"/>
              <a:t>Passenger's filter drives as they want.</a:t>
            </a: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80203D72-26C6-4157-8D75-D8DC5DAE1C0D}"/>
              </a:ext>
            </a:extLst>
          </p:cNvPr>
          <p:cNvPicPr>
            <a:picLocks noChangeAspect="1"/>
          </p:cNvPicPr>
          <p:nvPr/>
        </p:nvPicPr>
        <p:blipFill>
          <a:blip r:embed="rId2"/>
          <a:stretch>
            <a:fillRect/>
          </a:stretch>
        </p:blipFill>
        <p:spPr>
          <a:xfrm>
            <a:off x="9064105" y="1807113"/>
            <a:ext cx="1499281" cy="3243771"/>
          </a:xfrm>
          <a:prstGeom prst="rect">
            <a:avLst/>
          </a:prstGeom>
        </p:spPr>
      </p:pic>
      <p:cxnSp>
        <p:nvCxnSpPr>
          <p:cNvPr id="24" name="Straight Arrow Connector 23">
            <a:extLst>
              <a:ext uri="{FF2B5EF4-FFF2-40B4-BE49-F238E27FC236}">
                <a16:creationId xmlns:a16="http://schemas.microsoft.com/office/drawing/2014/main" id="{04F26D14-C433-4E4E-9474-3F4E0152C3DE}"/>
              </a:ext>
            </a:extLst>
          </p:cNvPr>
          <p:cNvCxnSpPr>
            <a:cxnSpLocks/>
          </p:cNvCxnSpPr>
          <p:nvPr/>
        </p:nvCxnSpPr>
        <p:spPr>
          <a:xfrm>
            <a:off x="8214102" y="1755440"/>
            <a:ext cx="1074548" cy="10962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88042FF4-16CA-4AA7-B92D-30B0356C8B8E}"/>
              </a:ext>
            </a:extLst>
          </p:cNvPr>
          <p:cNvCxnSpPr>
            <a:cxnSpLocks/>
          </p:cNvCxnSpPr>
          <p:nvPr/>
        </p:nvCxnSpPr>
        <p:spPr>
          <a:xfrm flipH="1" flipV="1">
            <a:off x="10250193" y="4014061"/>
            <a:ext cx="797082" cy="15301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9A2E8ECD-20AF-4F0E-91E3-DF04F5A3D24E}"/>
              </a:ext>
            </a:extLst>
          </p:cNvPr>
          <p:cNvSpPr txBox="1"/>
          <p:nvPr/>
        </p:nvSpPr>
        <p:spPr>
          <a:xfrm>
            <a:off x="9538199" y="5544245"/>
            <a:ext cx="2549471" cy="830997"/>
          </a:xfrm>
          <a:prstGeom prst="rect">
            <a:avLst/>
          </a:prstGeom>
          <a:noFill/>
        </p:spPr>
        <p:txBody>
          <a:bodyPr wrap="square" rtlCol="0">
            <a:spAutoFit/>
          </a:bodyPr>
          <a:lstStyle/>
          <a:p>
            <a:r>
              <a:rPr lang="en-US" sz="1200" dirty="0"/>
              <a:t>On click requests relevant drive specified to the time ,date , origin and destination requested. While displaying a loading popup.</a:t>
            </a:r>
          </a:p>
        </p:txBody>
      </p:sp>
      <p:pic>
        <p:nvPicPr>
          <p:cNvPr id="15" name="Picture 14" descr="Graphical user interface, text, application, chat or text message&#10;&#10;Description automatically generated">
            <a:extLst>
              <a:ext uri="{FF2B5EF4-FFF2-40B4-BE49-F238E27FC236}">
                <a16:creationId xmlns:a16="http://schemas.microsoft.com/office/drawing/2014/main" id="{8688F519-44A6-49BA-BAD5-34ED40AE745A}"/>
              </a:ext>
            </a:extLst>
          </p:cNvPr>
          <p:cNvPicPr>
            <a:picLocks noChangeAspect="1"/>
          </p:cNvPicPr>
          <p:nvPr/>
        </p:nvPicPr>
        <p:blipFill>
          <a:blip r:embed="rId3"/>
          <a:stretch>
            <a:fillRect/>
          </a:stretch>
        </p:blipFill>
        <p:spPr>
          <a:xfrm>
            <a:off x="4994981" y="2497811"/>
            <a:ext cx="1607929" cy="3243771"/>
          </a:xfrm>
          <a:prstGeom prst="rect">
            <a:avLst/>
          </a:prstGeom>
        </p:spPr>
      </p:pic>
      <p:sp>
        <p:nvSpPr>
          <p:cNvPr id="34" name="TextBox 33">
            <a:extLst>
              <a:ext uri="{FF2B5EF4-FFF2-40B4-BE49-F238E27FC236}">
                <a16:creationId xmlns:a16="http://schemas.microsoft.com/office/drawing/2014/main" id="{9D70D57E-2464-44F3-9D79-0F4678546E12}"/>
              </a:ext>
            </a:extLst>
          </p:cNvPr>
          <p:cNvSpPr txBox="1"/>
          <p:nvPr/>
        </p:nvSpPr>
        <p:spPr>
          <a:xfrm>
            <a:off x="6623666" y="2211253"/>
            <a:ext cx="2097441" cy="1384995"/>
          </a:xfrm>
          <a:prstGeom prst="rect">
            <a:avLst/>
          </a:prstGeom>
          <a:noFill/>
        </p:spPr>
        <p:txBody>
          <a:bodyPr wrap="square" rtlCol="0">
            <a:spAutoFit/>
          </a:bodyPr>
          <a:lstStyle/>
          <a:p>
            <a:r>
              <a:rPr lang="en-US" sz="1200" dirty="0"/>
              <a:t>Displays the relevant drives requested, with the time, number of seats available, driver info and price. Passenger can approve or disapprove the drive suggested.</a:t>
            </a:r>
          </a:p>
        </p:txBody>
      </p:sp>
      <p:cxnSp>
        <p:nvCxnSpPr>
          <p:cNvPr id="35" name="Straight Arrow Connector 34">
            <a:extLst>
              <a:ext uri="{FF2B5EF4-FFF2-40B4-BE49-F238E27FC236}">
                <a16:creationId xmlns:a16="http://schemas.microsoft.com/office/drawing/2014/main" id="{45E6BC08-61BA-48A4-99E7-41239AE03173}"/>
              </a:ext>
            </a:extLst>
          </p:cNvPr>
          <p:cNvCxnSpPr>
            <a:cxnSpLocks/>
            <a:endCxn id="15" idx="3"/>
          </p:cNvCxnSpPr>
          <p:nvPr/>
        </p:nvCxnSpPr>
        <p:spPr>
          <a:xfrm flipH="1">
            <a:off x="6602910" y="3596248"/>
            <a:ext cx="265063" cy="523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8840900B-A8CF-4D9F-926A-005AB058E74F}"/>
              </a:ext>
            </a:extLst>
          </p:cNvPr>
          <p:cNvCxnSpPr>
            <a:cxnSpLocks/>
          </p:cNvCxnSpPr>
          <p:nvPr/>
        </p:nvCxnSpPr>
        <p:spPr>
          <a:xfrm flipH="1" flipV="1">
            <a:off x="6096000" y="5050885"/>
            <a:ext cx="762044" cy="345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7E79E0A-0578-4798-8E8E-A8A25D80F7F3}"/>
              </a:ext>
            </a:extLst>
          </p:cNvPr>
          <p:cNvSpPr txBox="1"/>
          <p:nvPr/>
        </p:nvSpPr>
        <p:spPr>
          <a:xfrm>
            <a:off x="6858044" y="5272158"/>
            <a:ext cx="2549471" cy="646331"/>
          </a:xfrm>
          <a:prstGeom prst="rect">
            <a:avLst/>
          </a:prstGeom>
          <a:noFill/>
        </p:spPr>
        <p:txBody>
          <a:bodyPr wrap="square" rtlCol="0">
            <a:spAutoFit/>
          </a:bodyPr>
          <a:lstStyle/>
          <a:p>
            <a:r>
              <a:rPr lang="en-US" sz="1200" dirty="0"/>
              <a:t>Clicking the counter offer button will display a popup where you can send the driver a different price.</a:t>
            </a:r>
          </a:p>
        </p:txBody>
      </p:sp>
      <p:pic>
        <p:nvPicPr>
          <p:cNvPr id="42" name="Picture 41" descr="Graphical user interface, application&#10;&#10;Description automatically generated">
            <a:extLst>
              <a:ext uri="{FF2B5EF4-FFF2-40B4-BE49-F238E27FC236}">
                <a16:creationId xmlns:a16="http://schemas.microsoft.com/office/drawing/2014/main" id="{5463F132-FC79-43C7-AEBE-384802EF657D}"/>
              </a:ext>
            </a:extLst>
          </p:cNvPr>
          <p:cNvPicPr>
            <a:picLocks noChangeAspect="1"/>
          </p:cNvPicPr>
          <p:nvPr/>
        </p:nvPicPr>
        <p:blipFill>
          <a:blip r:embed="rId4"/>
          <a:stretch>
            <a:fillRect/>
          </a:stretch>
        </p:blipFill>
        <p:spPr>
          <a:xfrm>
            <a:off x="3245276" y="2497811"/>
            <a:ext cx="1607929" cy="3243771"/>
          </a:xfrm>
          <a:prstGeom prst="rect">
            <a:avLst/>
          </a:prstGeom>
        </p:spPr>
      </p:pic>
      <p:sp>
        <p:nvSpPr>
          <p:cNvPr id="44" name="TextBox 43">
            <a:extLst>
              <a:ext uri="{FF2B5EF4-FFF2-40B4-BE49-F238E27FC236}">
                <a16:creationId xmlns:a16="http://schemas.microsoft.com/office/drawing/2014/main" id="{B6415787-B080-49FB-98F2-801C60B66C96}"/>
              </a:ext>
            </a:extLst>
          </p:cNvPr>
          <p:cNvSpPr txBox="1"/>
          <p:nvPr/>
        </p:nvSpPr>
        <p:spPr>
          <a:xfrm>
            <a:off x="1905522" y="1112816"/>
            <a:ext cx="2549471" cy="1384995"/>
          </a:xfrm>
          <a:prstGeom prst="rect">
            <a:avLst/>
          </a:prstGeom>
          <a:noFill/>
        </p:spPr>
        <p:txBody>
          <a:bodyPr wrap="square" rtlCol="0">
            <a:spAutoFit/>
          </a:bodyPr>
          <a:lstStyle/>
          <a:p>
            <a:r>
              <a:rPr lang="en-US" sz="1200" dirty="0"/>
              <a:t>Counter offer popup allows to use a pre-calculated price (according to the driver’s price) and manually increase/decrease price.</a:t>
            </a:r>
          </a:p>
          <a:p>
            <a:r>
              <a:rPr lang="en-US" sz="1200" dirty="0"/>
              <a:t>Clicking the button in the bottom part send the request and updates the database for the driver.</a:t>
            </a:r>
          </a:p>
        </p:txBody>
      </p:sp>
      <p:cxnSp>
        <p:nvCxnSpPr>
          <p:cNvPr id="55" name="Connector: Elbow 54">
            <a:extLst>
              <a:ext uri="{FF2B5EF4-FFF2-40B4-BE49-F238E27FC236}">
                <a16:creationId xmlns:a16="http://schemas.microsoft.com/office/drawing/2014/main" id="{A6D355E2-BD13-4FD8-8C37-BB2CA7A11CB9}"/>
              </a:ext>
            </a:extLst>
          </p:cNvPr>
          <p:cNvCxnSpPr>
            <a:cxnSpLocks/>
          </p:cNvCxnSpPr>
          <p:nvPr/>
        </p:nvCxnSpPr>
        <p:spPr>
          <a:xfrm>
            <a:off x="2409986" y="2497811"/>
            <a:ext cx="1195969" cy="1187469"/>
          </a:xfrm>
          <a:prstGeom prst="bentConnector3">
            <a:avLst>
              <a:gd name="adj1" fmla="val 109"/>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99658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177982" y="296598"/>
            <a:ext cx="5349106" cy="360754"/>
          </a:xfrm>
        </p:spPr>
        <p:txBody>
          <a:bodyPr>
            <a:noAutofit/>
          </a:bodyPr>
          <a:lstStyle/>
          <a:p>
            <a:pPr algn="ctr" rtl="1"/>
            <a:r>
              <a:rPr lang="en-US" sz="2400" u="sng" dirty="0">
                <a:solidFill>
                  <a:schemeClr val="bg1"/>
                </a:solidFill>
              </a:rPr>
              <a:t>Chat screens </a:t>
            </a:r>
          </a:p>
        </p:txBody>
      </p:sp>
      <p:sp>
        <p:nvSpPr>
          <p:cNvPr id="29" name="TextBox 28">
            <a:extLst>
              <a:ext uri="{FF2B5EF4-FFF2-40B4-BE49-F238E27FC236}">
                <a16:creationId xmlns:a16="http://schemas.microsoft.com/office/drawing/2014/main" id="{9C49AF13-F799-40CE-8F41-9C951E8A74CD}"/>
              </a:ext>
            </a:extLst>
          </p:cNvPr>
          <p:cNvSpPr txBox="1"/>
          <p:nvPr/>
        </p:nvSpPr>
        <p:spPr>
          <a:xfrm>
            <a:off x="6462273" y="1299399"/>
            <a:ext cx="2549471" cy="461665"/>
          </a:xfrm>
          <a:prstGeom prst="rect">
            <a:avLst/>
          </a:prstGeom>
          <a:noFill/>
        </p:spPr>
        <p:txBody>
          <a:bodyPr wrap="square" rtlCol="0">
            <a:spAutoFit/>
          </a:bodyPr>
          <a:lstStyle/>
          <a:p>
            <a:r>
              <a:rPr lang="en-US" sz="1200" dirty="0"/>
              <a:t>Displays all upcoming drives that had been accepted with their information.</a:t>
            </a:r>
          </a:p>
        </p:txBody>
      </p:sp>
      <p:sp>
        <p:nvSpPr>
          <p:cNvPr id="31" name="TextBox 30">
            <a:extLst>
              <a:ext uri="{FF2B5EF4-FFF2-40B4-BE49-F238E27FC236}">
                <a16:creationId xmlns:a16="http://schemas.microsoft.com/office/drawing/2014/main" id="{9A2E8ECD-20AF-4F0E-91E3-DF04F5A3D24E}"/>
              </a:ext>
            </a:extLst>
          </p:cNvPr>
          <p:cNvSpPr txBox="1"/>
          <p:nvPr/>
        </p:nvSpPr>
        <p:spPr>
          <a:xfrm>
            <a:off x="9538199" y="5544245"/>
            <a:ext cx="2549471" cy="646331"/>
          </a:xfrm>
          <a:prstGeom prst="rect">
            <a:avLst/>
          </a:prstGeom>
          <a:noFill/>
        </p:spPr>
        <p:txBody>
          <a:bodyPr wrap="square" rtlCol="0">
            <a:spAutoFit/>
          </a:bodyPr>
          <a:lstStyle/>
          <a:p>
            <a:r>
              <a:rPr lang="en-US" sz="1200" dirty="0"/>
              <a:t>Each chat contains users information retrieved from the database which includes their profile information.</a:t>
            </a:r>
          </a:p>
        </p:txBody>
      </p:sp>
      <p:sp>
        <p:nvSpPr>
          <p:cNvPr id="34" name="TextBox 33">
            <a:extLst>
              <a:ext uri="{FF2B5EF4-FFF2-40B4-BE49-F238E27FC236}">
                <a16:creationId xmlns:a16="http://schemas.microsoft.com/office/drawing/2014/main" id="{9D70D57E-2464-44F3-9D79-0F4678546E12}"/>
              </a:ext>
            </a:extLst>
          </p:cNvPr>
          <p:cNvSpPr txBox="1"/>
          <p:nvPr/>
        </p:nvSpPr>
        <p:spPr>
          <a:xfrm>
            <a:off x="6918020" y="2605076"/>
            <a:ext cx="2097441" cy="1384995"/>
          </a:xfrm>
          <a:prstGeom prst="rect">
            <a:avLst/>
          </a:prstGeom>
          <a:noFill/>
        </p:spPr>
        <p:txBody>
          <a:bodyPr wrap="square" rtlCol="0">
            <a:spAutoFit/>
          </a:bodyPr>
          <a:lstStyle/>
          <a:p>
            <a:r>
              <a:rPr lang="en-US" sz="1200" dirty="0"/>
              <a:t>Displays the relevant drives requested, with the time, number of seats available, driver info and price. Passenger can approve or disapprove the drive suggested.</a:t>
            </a:r>
          </a:p>
        </p:txBody>
      </p:sp>
      <p:cxnSp>
        <p:nvCxnSpPr>
          <p:cNvPr id="37" name="Straight Arrow Connector 36">
            <a:extLst>
              <a:ext uri="{FF2B5EF4-FFF2-40B4-BE49-F238E27FC236}">
                <a16:creationId xmlns:a16="http://schemas.microsoft.com/office/drawing/2014/main" id="{8840900B-A8CF-4D9F-926A-005AB058E74F}"/>
              </a:ext>
            </a:extLst>
          </p:cNvPr>
          <p:cNvCxnSpPr>
            <a:cxnSpLocks/>
          </p:cNvCxnSpPr>
          <p:nvPr/>
        </p:nvCxnSpPr>
        <p:spPr>
          <a:xfrm flipH="1" flipV="1">
            <a:off x="5932145" y="4584469"/>
            <a:ext cx="511193" cy="1937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7E79E0A-0578-4798-8E8E-A8A25D80F7F3}"/>
              </a:ext>
            </a:extLst>
          </p:cNvPr>
          <p:cNvSpPr txBox="1"/>
          <p:nvPr/>
        </p:nvSpPr>
        <p:spPr>
          <a:xfrm>
            <a:off x="5960634" y="4681333"/>
            <a:ext cx="2549471" cy="1015663"/>
          </a:xfrm>
          <a:prstGeom prst="rect">
            <a:avLst/>
          </a:prstGeom>
          <a:noFill/>
        </p:spPr>
        <p:txBody>
          <a:bodyPr wrap="square" rtlCol="0">
            <a:spAutoFit/>
          </a:bodyPr>
          <a:lstStyle/>
          <a:p>
            <a:r>
              <a:rPr lang="en-US" sz="1200" dirty="0"/>
              <a:t>Message templates for quicker reply.</a:t>
            </a:r>
          </a:p>
          <a:p>
            <a:r>
              <a:rPr lang="en-US" sz="1200" dirty="0"/>
              <a:t>When sending the message a request is sent to the database to update the content of the chat and render it to the </a:t>
            </a:r>
            <a:r>
              <a:rPr lang="en-US" sz="1200" dirty="0" err="1"/>
              <a:t>chatbox</a:t>
            </a:r>
            <a:r>
              <a:rPr lang="en-US" sz="1200" dirty="0"/>
              <a:t>.</a:t>
            </a:r>
          </a:p>
        </p:txBody>
      </p:sp>
      <p:sp>
        <p:nvSpPr>
          <p:cNvPr id="44" name="TextBox 43">
            <a:extLst>
              <a:ext uri="{FF2B5EF4-FFF2-40B4-BE49-F238E27FC236}">
                <a16:creationId xmlns:a16="http://schemas.microsoft.com/office/drawing/2014/main" id="{B6415787-B080-49FB-98F2-801C60B66C96}"/>
              </a:ext>
            </a:extLst>
          </p:cNvPr>
          <p:cNvSpPr txBox="1"/>
          <p:nvPr/>
        </p:nvSpPr>
        <p:spPr>
          <a:xfrm>
            <a:off x="2567201" y="829601"/>
            <a:ext cx="2549471" cy="1384995"/>
          </a:xfrm>
          <a:prstGeom prst="rect">
            <a:avLst/>
          </a:prstGeom>
          <a:noFill/>
        </p:spPr>
        <p:txBody>
          <a:bodyPr wrap="square" rtlCol="0">
            <a:spAutoFit/>
          </a:bodyPr>
          <a:lstStyle/>
          <a:p>
            <a:r>
              <a:rPr lang="en-US" sz="1200" dirty="0"/>
              <a:t>The chat info remains “alive” while the drive hadn’t been complete. After the drive was complete the chat will disappear from the user upcoming drives chat. After the drive was complete the passenger can leave a feedback and rating to the driver</a:t>
            </a: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29C85FD2-2A60-42BC-9244-6D128B44EB01}"/>
              </a:ext>
            </a:extLst>
          </p:cNvPr>
          <p:cNvPicPr>
            <a:picLocks noChangeAspect="1"/>
          </p:cNvPicPr>
          <p:nvPr/>
        </p:nvPicPr>
        <p:blipFill rotWithShape="1">
          <a:blip r:embed="rId2"/>
          <a:srcRect b="29809"/>
          <a:stretch/>
        </p:blipFill>
        <p:spPr>
          <a:xfrm>
            <a:off x="8862883" y="1965115"/>
            <a:ext cx="1529982" cy="3307042"/>
          </a:xfrm>
          <a:prstGeom prst="rect">
            <a:avLst/>
          </a:prstGeom>
        </p:spPr>
      </p:pic>
      <p:cxnSp>
        <p:nvCxnSpPr>
          <p:cNvPr id="19" name="Straight Arrow Connector 18">
            <a:extLst>
              <a:ext uri="{FF2B5EF4-FFF2-40B4-BE49-F238E27FC236}">
                <a16:creationId xmlns:a16="http://schemas.microsoft.com/office/drawing/2014/main" id="{CDE1148E-057A-4B67-A819-FDBA28C6ABFC}"/>
              </a:ext>
            </a:extLst>
          </p:cNvPr>
          <p:cNvCxnSpPr>
            <a:cxnSpLocks/>
          </p:cNvCxnSpPr>
          <p:nvPr/>
        </p:nvCxnSpPr>
        <p:spPr>
          <a:xfrm>
            <a:off x="8527088" y="1758955"/>
            <a:ext cx="555178" cy="9045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BDF1A31-D9DC-4FDD-9EBD-DA54098E1EA8}"/>
              </a:ext>
            </a:extLst>
          </p:cNvPr>
          <p:cNvCxnSpPr>
            <a:cxnSpLocks/>
            <a:stCxn id="31" idx="0"/>
          </p:cNvCxnSpPr>
          <p:nvPr/>
        </p:nvCxnSpPr>
        <p:spPr>
          <a:xfrm flipH="1" flipV="1">
            <a:off x="10328613" y="4740921"/>
            <a:ext cx="484322" cy="803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1" name="Picture 10" descr="Graphical user interface, text, application, chat or text message&#10;&#10;Description automatically generated">
            <a:extLst>
              <a:ext uri="{FF2B5EF4-FFF2-40B4-BE49-F238E27FC236}">
                <a16:creationId xmlns:a16="http://schemas.microsoft.com/office/drawing/2014/main" id="{3E89E43D-804A-4A09-B29D-07C079437102}"/>
              </a:ext>
            </a:extLst>
          </p:cNvPr>
          <p:cNvPicPr>
            <a:picLocks noChangeAspect="1"/>
          </p:cNvPicPr>
          <p:nvPr/>
        </p:nvPicPr>
        <p:blipFill>
          <a:blip r:embed="rId3"/>
          <a:stretch>
            <a:fillRect/>
          </a:stretch>
        </p:blipFill>
        <p:spPr>
          <a:xfrm>
            <a:off x="4324215" y="2214596"/>
            <a:ext cx="1607929" cy="3248588"/>
          </a:xfrm>
          <a:prstGeom prst="rect">
            <a:avLst/>
          </a:prstGeom>
        </p:spPr>
      </p:pic>
      <p:pic>
        <p:nvPicPr>
          <p:cNvPr id="16" name="Picture 15" descr="Graphical user interface, text, application, chat or text message&#10;&#10;Description automatically generated">
            <a:extLst>
              <a:ext uri="{FF2B5EF4-FFF2-40B4-BE49-F238E27FC236}">
                <a16:creationId xmlns:a16="http://schemas.microsoft.com/office/drawing/2014/main" id="{1306842D-4D4C-4318-B85E-511C643EE1D9}"/>
              </a:ext>
            </a:extLst>
          </p:cNvPr>
          <p:cNvPicPr>
            <a:picLocks noChangeAspect="1"/>
          </p:cNvPicPr>
          <p:nvPr/>
        </p:nvPicPr>
        <p:blipFill>
          <a:blip r:embed="rId4"/>
          <a:stretch>
            <a:fillRect/>
          </a:stretch>
        </p:blipFill>
        <p:spPr>
          <a:xfrm>
            <a:off x="2482695" y="3347942"/>
            <a:ext cx="1607928" cy="3248588"/>
          </a:xfrm>
          <a:prstGeom prst="rect">
            <a:avLst/>
          </a:prstGeom>
        </p:spPr>
      </p:pic>
      <p:cxnSp>
        <p:nvCxnSpPr>
          <p:cNvPr id="32" name="Connector: Elbow 31">
            <a:extLst>
              <a:ext uri="{FF2B5EF4-FFF2-40B4-BE49-F238E27FC236}">
                <a16:creationId xmlns:a16="http://schemas.microsoft.com/office/drawing/2014/main" id="{3B4B3B84-5FA8-418A-A046-640DC36882EE}"/>
              </a:ext>
            </a:extLst>
          </p:cNvPr>
          <p:cNvCxnSpPr>
            <a:cxnSpLocks/>
          </p:cNvCxnSpPr>
          <p:nvPr/>
        </p:nvCxnSpPr>
        <p:spPr>
          <a:xfrm>
            <a:off x="3677968" y="2211253"/>
            <a:ext cx="1195969" cy="1187469"/>
          </a:xfrm>
          <a:prstGeom prst="bentConnector3">
            <a:avLst>
              <a:gd name="adj1" fmla="val 109"/>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4573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12B3B071-2925-4736-A5AC-D68063C2D0AD}"/>
              </a:ext>
            </a:extLst>
          </p:cNvPr>
          <p:cNvSpPr>
            <a:spLocks noGrp="1"/>
          </p:cNvSpPr>
          <p:nvPr>
            <p:ph type="subTitle" idx="1"/>
          </p:nvPr>
        </p:nvSpPr>
        <p:spPr>
          <a:xfrm>
            <a:off x="3177982" y="296598"/>
            <a:ext cx="5349106" cy="360754"/>
          </a:xfrm>
        </p:spPr>
        <p:txBody>
          <a:bodyPr>
            <a:noAutofit/>
          </a:bodyPr>
          <a:lstStyle/>
          <a:p>
            <a:pPr algn="ctr" rtl="1"/>
            <a:r>
              <a:rPr lang="en-US" sz="2400" u="sng" dirty="0">
                <a:solidFill>
                  <a:schemeClr val="bg1"/>
                </a:solidFill>
              </a:rPr>
              <a:t>Payments coupons</a:t>
            </a:r>
          </a:p>
        </p:txBody>
      </p:sp>
      <p:sp>
        <p:nvSpPr>
          <p:cNvPr id="34" name="TextBox 33">
            <a:extLst>
              <a:ext uri="{FF2B5EF4-FFF2-40B4-BE49-F238E27FC236}">
                <a16:creationId xmlns:a16="http://schemas.microsoft.com/office/drawing/2014/main" id="{9D70D57E-2464-44F3-9D79-0F4678546E12}"/>
              </a:ext>
            </a:extLst>
          </p:cNvPr>
          <p:cNvSpPr txBox="1"/>
          <p:nvPr/>
        </p:nvSpPr>
        <p:spPr>
          <a:xfrm>
            <a:off x="7088502" y="1530231"/>
            <a:ext cx="2097441" cy="1200329"/>
          </a:xfrm>
          <a:prstGeom prst="rect">
            <a:avLst/>
          </a:prstGeom>
          <a:noFill/>
        </p:spPr>
        <p:txBody>
          <a:bodyPr wrap="square" rtlCol="0">
            <a:spAutoFit/>
          </a:bodyPr>
          <a:lstStyle/>
          <a:p>
            <a:r>
              <a:rPr lang="en-US" sz="1200" dirty="0"/>
              <a:t>Users can choose with which platform they would like to pay. This step still needs to be implemented to ensure the users security and better KYC guidelines.  </a:t>
            </a:r>
          </a:p>
        </p:txBody>
      </p:sp>
      <p:sp>
        <p:nvSpPr>
          <p:cNvPr id="44" name="TextBox 43">
            <a:extLst>
              <a:ext uri="{FF2B5EF4-FFF2-40B4-BE49-F238E27FC236}">
                <a16:creationId xmlns:a16="http://schemas.microsoft.com/office/drawing/2014/main" id="{B6415787-B080-49FB-98F2-801C60B66C96}"/>
              </a:ext>
            </a:extLst>
          </p:cNvPr>
          <p:cNvSpPr txBox="1"/>
          <p:nvPr/>
        </p:nvSpPr>
        <p:spPr>
          <a:xfrm>
            <a:off x="1987112" y="1011037"/>
            <a:ext cx="2549471" cy="830997"/>
          </a:xfrm>
          <a:prstGeom prst="rect">
            <a:avLst/>
          </a:prstGeom>
          <a:noFill/>
        </p:spPr>
        <p:txBody>
          <a:bodyPr wrap="square" rtlCol="0">
            <a:spAutoFit/>
          </a:bodyPr>
          <a:lstStyle/>
          <a:p>
            <a:r>
              <a:rPr lang="en-US" sz="1200" dirty="0"/>
              <a:t>Drivers and passengers collect points according to their amount of use in the application and as well as their rating being the driver/passenger. </a:t>
            </a:r>
          </a:p>
        </p:txBody>
      </p:sp>
      <p:pic>
        <p:nvPicPr>
          <p:cNvPr id="7" name="Picture 6" descr="Graphical user interface, text&#10;&#10;Description automatically generated">
            <a:extLst>
              <a:ext uri="{FF2B5EF4-FFF2-40B4-BE49-F238E27FC236}">
                <a16:creationId xmlns:a16="http://schemas.microsoft.com/office/drawing/2014/main" id="{3CF7D6FE-A130-495E-A5EB-A0124512C015}"/>
              </a:ext>
            </a:extLst>
          </p:cNvPr>
          <p:cNvPicPr>
            <a:picLocks noChangeAspect="1"/>
          </p:cNvPicPr>
          <p:nvPr/>
        </p:nvPicPr>
        <p:blipFill>
          <a:blip r:embed="rId2"/>
          <a:stretch>
            <a:fillRect/>
          </a:stretch>
        </p:blipFill>
        <p:spPr>
          <a:xfrm>
            <a:off x="9129442" y="1530231"/>
            <a:ext cx="1607929" cy="3243211"/>
          </a:xfrm>
          <a:prstGeom prst="rect">
            <a:avLst/>
          </a:prstGeom>
        </p:spPr>
      </p:pic>
      <p:pic>
        <p:nvPicPr>
          <p:cNvPr id="9" name="Picture 8" descr="Graphical user interface, text, application, chat or text message&#10;&#10;Description automatically generated">
            <a:extLst>
              <a:ext uri="{FF2B5EF4-FFF2-40B4-BE49-F238E27FC236}">
                <a16:creationId xmlns:a16="http://schemas.microsoft.com/office/drawing/2014/main" id="{7FDABB8D-BD1E-4FBB-9E6F-2628ACE7288A}"/>
              </a:ext>
            </a:extLst>
          </p:cNvPr>
          <p:cNvPicPr>
            <a:picLocks noChangeAspect="1"/>
          </p:cNvPicPr>
          <p:nvPr/>
        </p:nvPicPr>
        <p:blipFill>
          <a:blip r:embed="rId3"/>
          <a:stretch>
            <a:fillRect/>
          </a:stretch>
        </p:blipFill>
        <p:spPr>
          <a:xfrm>
            <a:off x="4536583" y="1011037"/>
            <a:ext cx="1607929" cy="3243211"/>
          </a:xfrm>
          <a:prstGeom prst="rect">
            <a:avLst/>
          </a:prstGeom>
        </p:spPr>
      </p:pic>
      <p:cxnSp>
        <p:nvCxnSpPr>
          <p:cNvPr id="20" name="Straight Arrow Connector 19">
            <a:extLst>
              <a:ext uri="{FF2B5EF4-FFF2-40B4-BE49-F238E27FC236}">
                <a16:creationId xmlns:a16="http://schemas.microsoft.com/office/drawing/2014/main" id="{F0C2CB7D-4C1F-4893-8D40-C39651CFD94C}"/>
              </a:ext>
            </a:extLst>
          </p:cNvPr>
          <p:cNvCxnSpPr>
            <a:cxnSpLocks/>
          </p:cNvCxnSpPr>
          <p:nvPr/>
        </p:nvCxnSpPr>
        <p:spPr>
          <a:xfrm>
            <a:off x="3759363" y="2794219"/>
            <a:ext cx="86839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CFC5EEF1-FB96-4D9F-B29F-D0690FC37AC1}"/>
              </a:ext>
            </a:extLst>
          </p:cNvPr>
          <p:cNvSpPr txBox="1"/>
          <p:nvPr/>
        </p:nvSpPr>
        <p:spPr>
          <a:xfrm>
            <a:off x="1459186" y="2378720"/>
            <a:ext cx="2549471" cy="1200329"/>
          </a:xfrm>
          <a:prstGeom prst="rect">
            <a:avLst/>
          </a:prstGeom>
          <a:noFill/>
        </p:spPr>
        <p:txBody>
          <a:bodyPr wrap="square" rtlCol="0">
            <a:spAutoFit/>
          </a:bodyPr>
          <a:lstStyle/>
          <a:p>
            <a:r>
              <a:rPr lang="en-US" sz="1200" dirty="0"/>
              <a:t>Clicking to redeem the coupon will display a barcode popup that the user will display at the store. This sends a request to the database ensuring that the user has enough credit to redeem it and then it will display the barcode.</a:t>
            </a:r>
          </a:p>
        </p:txBody>
      </p:sp>
      <p:pic>
        <p:nvPicPr>
          <p:cNvPr id="13" name="Picture 12" descr="Qr code&#10;&#10;Description automatically generated">
            <a:extLst>
              <a:ext uri="{FF2B5EF4-FFF2-40B4-BE49-F238E27FC236}">
                <a16:creationId xmlns:a16="http://schemas.microsoft.com/office/drawing/2014/main" id="{7700ECE3-A523-4C62-8AC1-BF7510801596}"/>
              </a:ext>
            </a:extLst>
          </p:cNvPr>
          <p:cNvPicPr>
            <a:picLocks noChangeAspect="1"/>
          </p:cNvPicPr>
          <p:nvPr/>
        </p:nvPicPr>
        <p:blipFill>
          <a:blip r:embed="rId4"/>
          <a:stretch>
            <a:fillRect/>
          </a:stretch>
        </p:blipFill>
        <p:spPr>
          <a:xfrm>
            <a:off x="5480574" y="2978884"/>
            <a:ext cx="1607928" cy="3243211"/>
          </a:xfrm>
          <a:prstGeom prst="rect">
            <a:avLst/>
          </a:prstGeom>
        </p:spPr>
      </p:pic>
    </p:spTree>
    <p:extLst>
      <p:ext uri="{BB962C8B-B14F-4D97-AF65-F5344CB8AC3E}">
        <p14:creationId xmlns:p14="http://schemas.microsoft.com/office/powerpoint/2010/main" val="38781818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80E14F0-DD63-415D-8CF9-EA8819A4466A}"/>
              </a:ext>
            </a:extLst>
          </p:cNvPr>
          <p:cNvSpPr>
            <a:spLocks noGrp="1"/>
          </p:cNvSpPr>
          <p:nvPr>
            <p:ph type="title"/>
          </p:nvPr>
        </p:nvSpPr>
        <p:spPr/>
        <p:txBody>
          <a:bodyPr/>
          <a:lstStyle/>
          <a:p>
            <a:r>
              <a:rPr lang="en-US" dirty="0">
                <a:solidFill>
                  <a:schemeClr val="bg1"/>
                </a:solidFill>
              </a:rPr>
              <a:t>Activity Diagram</a:t>
            </a:r>
            <a:endParaRPr lang="he-IL" dirty="0">
              <a:solidFill>
                <a:schemeClr val="bg1"/>
              </a:solidFill>
            </a:endParaRPr>
          </a:p>
        </p:txBody>
      </p:sp>
      <p:pic>
        <p:nvPicPr>
          <p:cNvPr id="7" name="תמונה 6" descr="תמונה שמכילה טקסט, שלט&#10;&#10;התיאור נוצר באופן אוטומטי">
            <a:extLst>
              <a:ext uri="{FF2B5EF4-FFF2-40B4-BE49-F238E27FC236}">
                <a16:creationId xmlns:a16="http://schemas.microsoft.com/office/drawing/2014/main" id="{A7CDC812-7652-4908-A655-1211C6E584B8}"/>
              </a:ext>
            </a:extLst>
          </p:cNvPr>
          <p:cNvPicPr>
            <a:picLocks noChangeAspect="1"/>
          </p:cNvPicPr>
          <p:nvPr/>
        </p:nvPicPr>
        <p:blipFill>
          <a:blip r:embed="rId2"/>
          <a:stretch>
            <a:fillRect/>
          </a:stretch>
        </p:blipFill>
        <p:spPr>
          <a:xfrm>
            <a:off x="6918348" y="101600"/>
            <a:ext cx="2498166" cy="6756400"/>
          </a:xfrm>
          <a:prstGeom prst="rect">
            <a:avLst/>
          </a:prstGeom>
        </p:spPr>
      </p:pic>
    </p:spTree>
    <p:extLst>
      <p:ext uri="{BB962C8B-B14F-4D97-AF65-F5344CB8AC3E}">
        <p14:creationId xmlns:p14="http://schemas.microsoft.com/office/powerpoint/2010/main" val="28644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Override1.xml><?xml version="1.0" encoding="utf-8"?>
<a:themeOverride xmlns:a="http://schemas.openxmlformats.org/drawingml/2006/main">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themeOverride>
</file>

<file path=docProps/app.xml><?xml version="1.0" encoding="utf-8"?>
<Properties xmlns="http://schemas.openxmlformats.org/officeDocument/2006/extended-properties" xmlns:vt="http://schemas.openxmlformats.org/officeDocument/2006/docPropsVTypes">
  <Template/>
  <TotalTime>476</TotalTime>
  <Words>1285</Words>
  <Application>Microsoft Office PowerPoint</Application>
  <PresentationFormat>מסך רחב</PresentationFormat>
  <Paragraphs>121</Paragraphs>
  <Slides>22</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22</vt:i4>
      </vt:variant>
    </vt:vector>
  </HeadingPairs>
  <TitlesOfParts>
    <vt:vector size="28" baseType="lpstr">
      <vt:lpstr>Arial</vt:lpstr>
      <vt:lpstr>Calibri</vt:lpstr>
      <vt:lpstr>expo-brand-book</vt:lpstr>
      <vt:lpstr>Times New Roman</vt:lpstr>
      <vt:lpstr>Tw Cen MT</vt:lpstr>
      <vt:lpstr>Circuit</vt:lpstr>
      <vt:lpstr>Asaf – אסף</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Activity Diagram</vt:lpstr>
      <vt:lpstr>Class Diagram</vt:lpstr>
      <vt:lpstr>ERD Diagram</vt:lpstr>
      <vt:lpstr>Object Diagram</vt:lpstr>
      <vt:lpstr>Sequence Diagram</vt:lpstr>
      <vt:lpstr>State Machine Diagram</vt:lpstr>
      <vt:lpstr>Use Case Diagram</vt:lpstr>
      <vt:lpstr>Main objects and methods in our App </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Asaf – אסף</dc:title>
  <dc:creator>דור יעקבי</dc:creator>
  <cp:lastModifiedBy>יוחאי מרדכי דהרי</cp:lastModifiedBy>
  <cp:revision>12</cp:revision>
  <dcterms:created xsi:type="dcterms:W3CDTF">2021-12-15T09:32:23Z</dcterms:created>
  <dcterms:modified xsi:type="dcterms:W3CDTF">2021-12-25T13:16:31Z</dcterms:modified>
</cp:coreProperties>
</file>